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007174103237097E-2"/>
          <c:y val="6.1401111625752666E-2"/>
          <c:w val="0.74083342082239723"/>
          <c:h val="0.81709568473058514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-0.25639200706319032"/>
                  <c:y val="0.1147092890562592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1605, </a:t>
                    </a:r>
                    <a:r>
                      <a:rPr lang="en-US" dirty="0" smtClean="0"/>
                      <a:t>          34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6075725088139728E-2"/>
                  <c:y val="-0.2215944881889763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1346, </a:t>
                    </a:r>
                    <a:r>
                      <a:rPr lang="en-US" dirty="0" smtClean="0"/>
                      <a:t>          29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3325489348156422"/>
                  <c:y val="-6.01084103617482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830</a:t>
                    </a:r>
                    <a:r>
                      <a:rPr lang="en-US" dirty="0" smtClean="0"/>
                      <a:t>,             </a:t>
                    </a:r>
                    <a:r>
                      <a:rPr lang="en-US" dirty="0"/>
                      <a:t>18%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929259986666428"/>
                  <c:y val="0.17192770740613944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885,             </a:t>
                    </a:r>
                    <a:r>
                      <a:rPr lang="en-US" dirty="0"/>
                      <a:t>19%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 Black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'[Chart in Microsoft PowerPoint]Sheet3'!$C$6:$C$9</c:f>
              <c:strCache>
                <c:ptCount val="4"/>
                <c:pt idx="0">
                  <c:v>Rural</c:v>
                </c:pt>
                <c:pt idx="1">
                  <c:v>Semi-Urban</c:v>
                </c:pt>
                <c:pt idx="2">
                  <c:v>Urban</c:v>
                </c:pt>
                <c:pt idx="3">
                  <c:v>Metropolitan</c:v>
                </c:pt>
              </c:strCache>
            </c:strRef>
          </c:cat>
          <c:val>
            <c:numRef>
              <c:f>'[Chart in Microsoft PowerPoint]Sheet3'!$D$6:$D$9</c:f>
              <c:numCache>
                <c:formatCode>General</c:formatCode>
                <c:ptCount val="4"/>
                <c:pt idx="0">
                  <c:v>1605</c:v>
                </c:pt>
                <c:pt idx="1">
                  <c:v>1346</c:v>
                </c:pt>
                <c:pt idx="2">
                  <c:v>830</c:v>
                </c:pt>
                <c:pt idx="3">
                  <c:v>885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'[Chart in Microsoft PowerPoint]Sheet3'!$C$6:$C$9</c:f>
              <c:strCache>
                <c:ptCount val="4"/>
                <c:pt idx="0">
                  <c:v>Rural</c:v>
                </c:pt>
                <c:pt idx="1">
                  <c:v>Semi-Urban</c:v>
                </c:pt>
                <c:pt idx="2">
                  <c:v>Urban</c:v>
                </c:pt>
                <c:pt idx="3">
                  <c:v>Metropolitan</c:v>
                </c:pt>
              </c:strCache>
            </c:strRef>
          </c:cat>
          <c:val>
            <c:numRef>
              <c:f>'[Chart in Microsoft PowerPoint]Sheet3'!$E$6:$E$9</c:f>
              <c:numCache>
                <c:formatCode>0.00%</c:formatCode>
                <c:ptCount val="4"/>
                <c:pt idx="0">
                  <c:v>0.34397771110158593</c:v>
                </c:pt>
                <c:pt idx="1">
                  <c:v>0.28846978139734247</c:v>
                </c:pt>
                <c:pt idx="2">
                  <c:v>0.17788255465066438</c:v>
                </c:pt>
                <c:pt idx="3">
                  <c:v>0.18966995285040719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0518123696076452"/>
          <c:y val="0.86338867967591004"/>
          <c:w val="0.81981883033851533"/>
          <c:h val="9.9027730229373501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2FEB-881F-40EA-9AD6-A5233E9639D5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202AD-7B7A-4C59-9D73-064A0CA5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09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D12E97-E403-4914-91EB-E9AE0CA602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27F3C6-209C-4476-94ED-71D4F9CFA45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9F10EF-A8EC-416D-9C31-A9381B5384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29BE10-A95F-4E86-93C6-CD91C4CC2D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4D18E-B3BE-4CE9-9D6C-3C2711DF208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E4166A-811F-4D75-910F-6C10C48F09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C48B4B-E61F-4F6E-BB74-873DE9D31D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C5E5CF-9DE9-4627-A4C3-D9B2C22C7DE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89A0C7-7E6F-4F08-802F-84AB896D67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27F3C6-209C-4476-94ED-71D4F9CFA45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ED11297-52DE-45C6-9D5E-868523CFD754}" type="slidenum">
              <a:rPr lang="en-US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69CC08-AD02-4776-925E-5A8AC17C48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85126F-60FB-455B-A98C-0EFDB823B94F}" type="slidenum">
              <a:rPr lang="en-US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DB5D9D-DE63-4EFD-83FD-864DF1234963}" type="slidenum">
              <a:rPr lang="en-US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E2D14F-1BD9-4877-B84F-30C153D6A255}" type="slidenum">
              <a:rPr lang="en-US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F94011-84A1-4A01-9C55-CABD9B50C8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822F19E-8DB0-4D11-820A-49ED1DFA2A57}" type="slidenum">
              <a:rPr lang="en-US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C25407-9D2C-4116-8E30-EE30A9EEA991}" type="slidenum">
              <a:rPr lang="en-US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4FE53C-EE6F-4391-8FA3-79271A95A3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5C57028-C052-4E27-9C1A-581A17272F55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92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6E7574-B7EF-4BBF-9155-5338DA08E0B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D8023D-30E3-41C6-BB11-C2A9F339716E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27F3C6-209C-4476-94ED-71D4F9CFA45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8C869-FD72-486C-BFCC-AC9D2EFC2B0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7B5B5E-AF8A-4F00-9A94-E141A8CEFF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B0BC0-601C-4663-8F0E-E89F8D64A36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AA5C9D-5C59-48A0-946E-77F919CE69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4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5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0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0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7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2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6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8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5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5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555ED-18BF-4E9F-BEB4-E05AD0F874B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185C-903D-4165-B764-BFB25E6FB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8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81000" y="3883829"/>
            <a:ext cx="2514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FINANCIAL </a:t>
            </a:r>
            <a:r>
              <a:rPr lang="en-US" sz="2400" b="1" dirty="0">
                <a:latin typeface="Calibri" pitchFamily="34" charset="0"/>
              </a:rPr>
              <a:t>HIGHLIGHTS FOR  </a:t>
            </a:r>
          </a:p>
          <a:p>
            <a:pPr algn="ctr"/>
            <a:r>
              <a:rPr lang="en-US" sz="2400" b="1" dirty="0">
                <a:latin typeface="Calibri" pitchFamily="34" charset="0"/>
              </a:rPr>
              <a:t>THE 3</a:t>
            </a:r>
            <a:r>
              <a:rPr lang="en-US" sz="2400" b="1" baseline="30000" dirty="0">
                <a:latin typeface="Calibri" pitchFamily="34" charset="0"/>
              </a:rPr>
              <a:t>RD</a:t>
            </a:r>
            <a:r>
              <a:rPr lang="en-US" sz="2400" b="1" dirty="0">
                <a:latin typeface="Calibri" pitchFamily="34" charset="0"/>
              </a:rPr>
              <a:t> QUARTER &amp; NINE MONTHS ENDED </a:t>
            </a:r>
          </a:p>
          <a:p>
            <a:pPr algn="ctr"/>
            <a:r>
              <a:rPr lang="en-US" sz="2400" b="1" dirty="0">
                <a:latin typeface="Calibri" pitchFamily="34" charset="0"/>
              </a:rPr>
              <a:t>31</a:t>
            </a:r>
            <a:r>
              <a:rPr lang="en-US" sz="2400" b="1" baseline="30000" dirty="0">
                <a:latin typeface="Calibri" pitchFamily="34" charset="0"/>
              </a:rPr>
              <a:t>ST</a:t>
            </a:r>
            <a:r>
              <a:rPr lang="en-US" sz="2400" b="1" dirty="0">
                <a:latin typeface="Calibri" pitchFamily="34" charset="0"/>
              </a:rPr>
              <a:t> DECEMBER 2018</a:t>
            </a:r>
          </a:p>
        </p:txBody>
      </p:sp>
      <p:pic>
        <p:nvPicPr>
          <p:cNvPr id="2052" name="Picture 1" descr="D:\CBI-LOGO\LOGO\CBI old building\CBI Head Office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1219200"/>
            <a:ext cx="5917383" cy="533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CBINEW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514600" cy="266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1"/>
            <a:ext cx="220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9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1" name="TextBox 5"/>
          <p:cNvSpPr txBox="1">
            <a:spLocks noChangeArrowheads="1"/>
          </p:cNvSpPr>
          <p:nvPr/>
        </p:nvSpPr>
        <p:spPr bwMode="auto">
          <a:xfrm>
            <a:off x="1371600" y="685800"/>
            <a:ext cx="5791200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Trebuchet MS" pitchFamily="34" charset="0"/>
              </a:rPr>
              <a:t>    </a:t>
            </a:r>
            <a:r>
              <a:rPr lang="en-US" sz="2000" b="1" dirty="0" smtClean="0">
                <a:latin typeface="Trebuchet MS" pitchFamily="34" charset="0"/>
              </a:rPr>
              <a:t>Performance of Retail Advances  </a:t>
            </a:r>
            <a:r>
              <a:rPr lang="en-US" sz="1600" b="1" dirty="0" smtClean="0">
                <a:latin typeface="Trebuchet MS" pitchFamily="34" charset="0"/>
              </a:rPr>
              <a:t>(Rs.</a:t>
            </a:r>
            <a:r>
              <a:rPr lang="en-US" sz="1600" b="1" dirty="0" smtClean="0">
                <a:latin typeface="Trebuchet MS" pitchFamily="34" charset="0"/>
                <a:cs typeface="Arial" charset="0"/>
              </a:rPr>
              <a:t> in crore)</a:t>
            </a:r>
            <a:endParaRPr lang="en-US" sz="1600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92CCBB5B-D6F7-4EC9-A23A-01B7B131E4B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6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295400"/>
          <a:ext cx="8382000" cy="5181602"/>
        </p:xfrm>
        <a:graphic>
          <a:graphicData uri="http://schemas.openxmlformats.org/drawingml/2006/table">
            <a:tbl>
              <a:tblPr firstRow="1" bandRow="1"/>
              <a:tblGrid>
                <a:gridCol w="1585549"/>
                <a:gridCol w="998202"/>
                <a:gridCol w="949015"/>
                <a:gridCol w="1261495"/>
                <a:gridCol w="1261495"/>
                <a:gridCol w="960588"/>
                <a:gridCol w="1365656"/>
              </a:tblGrid>
              <a:tr h="36408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DESCRIPTION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Q3 &amp; 9M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FY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Q1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Q2 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Q3 &amp; 9M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/>
                        </a:rPr>
                        <a:t>Y-o-Y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441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Growth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8643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</a:rPr>
                        <a:t>(Q3 FY 19 – o – Q3 FY 18) (%)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HOUSING LOAN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20,444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21,392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21,714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22,107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22,441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9.77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EDUCATION LOAN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4,067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3,965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3,998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4,001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4,009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-1.43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8643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CENT PERSONAL GOLD LOAN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808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793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776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755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715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-11.51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Cent Mortgage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8,690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8,980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8,836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8,734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8,593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-1.12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Cent Trade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5,118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5,471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5,256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5,422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5,400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5.51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Others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7,311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7,522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7,446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7,282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7,099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-2.90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412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Grand Total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46,438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48,123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48,026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48,301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48,257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3.92</a:t>
                      </a:r>
                    </a:p>
                  </a:txBody>
                  <a:tcPr marL="8525" marR="8525" marT="8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8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98660-5F08-4201-A74F-EDE390CB5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914400" y="990600"/>
            <a:ext cx="7543800" cy="4419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524000" y="1828800"/>
            <a:ext cx="6629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7200" dirty="0" smtClean="0"/>
          </a:p>
          <a:p>
            <a:pPr eaLnBrk="1" hangingPunct="1"/>
            <a:r>
              <a:rPr lang="en-US" sz="7200" dirty="0" smtClean="0"/>
              <a:t>PROFITABLITY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8293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4600" y="609600"/>
            <a:ext cx="34290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rebuchet MS" pitchFamily="34" charset="0"/>
              </a:rPr>
              <a:t>PROFITABILITY  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</p:spPr>
        <p:txBody>
          <a:bodyPr/>
          <a:lstStyle/>
          <a:p>
            <a:pPr>
              <a:defRPr/>
            </a:pPr>
            <a:fld id="{0A2FEE46-C877-4B64-B3A4-1DF7E532132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143000"/>
          <a:ext cx="8763000" cy="499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360"/>
                <a:gridCol w="806773"/>
                <a:gridCol w="885868"/>
                <a:gridCol w="885868"/>
                <a:gridCol w="949146"/>
                <a:gridCol w="949146"/>
                <a:gridCol w="949146"/>
                <a:gridCol w="949146"/>
                <a:gridCol w="1101547"/>
              </a:tblGrid>
              <a:tr h="14631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7" marR="91437" marT="45719" marB="4571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2017-18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(Q3 FY 19 – o – Q3 FY</a:t>
                      </a:r>
                      <a:r>
                        <a:rPr lang="en-US" sz="14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400" b="1" dirty="0" smtClean="0">
                        <a:latin typeface="Trebuchet MS" pitchFamily="34" charset="0"/>
                      </a:endParaRPr>
                    </a:p>
                  </a:txBody>
                  <a:tcPr marL="91430" marR="91430" marT="45713" marB="45713" anchor="ctr"/>
                </a:tc>
              </a:tr>
              <a:tr h="1099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Income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37" marR="914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6,590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20,357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26,659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5,905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6,197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6329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18431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(4.12)</a:t>
                      </a:r>
                    </a:p>
                  </a:txBody>
                  <a:tcPr marL="91437" marR="91437" marT="45718" marB="45718" anchor="ctr" horzOverflow="overflow"/>
                </a:tc>
              </a:tr>
              <a:tr h="779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Expenses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37" marR="914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5,724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18,171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23,926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5,521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5,688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5614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16823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(1.96)</a:t>
                      </a:r>
                    </a:p>
                  </a:txBody>
                  <a:tcPr marL="91437" marR="91437" marT="45718" marB="45718" anchor="ctr" horzOverflow="overflow"/>
                </a:tc>
              </a:tr>
              <a:tr h="87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Operating Profit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37" marR="914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866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2,186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2,733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384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509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715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1608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(21.12)</a:t>
                      </a:r>
                    </a:p>
                  </a:txBody>
                  <a:tcPr marL="91437" marR="91437" marT="45718" marB="45718" anchor="ctr" horzOverflow="overflow"/>
                </a:tc>
              </a:tr>
              <a:tr h="779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Profit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37" marR="9143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(1664)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(2991)</a:t>
                      </a:r>
                    </a:p>
                  </a:txBody>
                  <a:tcPr marL="91437" marR="91437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(5,105)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(1522)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(924)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37" marR="91437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(718)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(3164)</a:t>
                      </a:r>
                    </a:p>
                  </a:txBody>
                  <a:tcPr marL="91437" marR="91437" marT="45718" marB="45718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(131.75)</a:t>
                      </a:r>
                    </a:p>
                  </a:txBody>
                  <a:tcPr marL="91437" marR="91437" marT="45718" marB="45718" anchor="ctr" horzOverflow="overflow"/>
                </a:tc>
              </a:tr>
            </a:tbl>
          </a:graphicData>
        </a:graphic>
      </p:graphicFrame>
      <p:pic>
        <p:nvPicPr>
          <p:cNvPr id="5186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38212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133600" y="609600"/>
            <a:ext cx="49530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alibri" pitchFamily="34" charset="0"/>
              </a:rPr>
              <a:t>BREAK- UP : INTEREST INCOME </a:t>
            </a:r>
            <a:r>
              <a:rPr lang="en-US" b="1" dirty="0">
                <a:latin typeface="Trebuchet MS" pitchFamily="34" charset="0"/>
              </a:rPr>
              <a:t>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</p:spPr>
        <p:txBody>
          <a:bodyPr/>
          <a:lstStyle/>
          <a:p>
            <a:pPr>
              <a:defRPr/>
            </a:pPr>
            <a:fld id="{058AE074-DEBB-4349-9069-9522CB53087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219200"/>
          <a:ext cx="8762998" cy="5137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117"/>
                <a:gridCol w="913835"/>
                <a:gridCol w="913835"/>
                <a:gridCol w="913835"/>
                <a:gridCol w="913835"/>
                <a:gridCol w="913835"/>
                <a:gridCol w="913835"/>
                <a:gridCol w="913835"/>
                <a:gridCol w="990036"/>
              </a:tblGrid>
              <a:tr h="17982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 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7" marR="91437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0" marR="91430" marT="45703" marB="457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latin typeface="Trebuchet MS" pitchFamily="34" charset="0"/>
                        </a:rPr>
                        <a:t>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0" marR="91430" marT="45703" marB="45703" anchor="ctr"/>
                </a:tc>
              </a:tr>
              <a:tr h="777349"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Interest  on Advances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29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3,796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11,080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14,478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3,328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3,317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33509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10004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(13.01)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</a:tr>
              <a:tr h="817396"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Interest on    Investments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29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1,766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5,266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7,138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1,982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2,034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2101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6115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(15.94)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</a:tr>
              <a:tr h="904473"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Other Interest Income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29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465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2,058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362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127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336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325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1043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(43.08)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</a:tr>
              <a:tr h="839648">
                <a:tc>
                  <a:txBody>
                    <a:bodyPr/>
                    <a:lstStyle/>
                    <a:p>
                      <a:pPr marL="115888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Total Interest Income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29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6,027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18,404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24,036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5,692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5,685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5785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17162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(4.18)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7" marR="91437" marT="45695" marB="45695" anchor="ctr"/>
                </a:tc>
              </a:tr>
            </a:tbl>
          </a:graphicData>
        </a:graphic>
      </p:graphicFrame>
      <p:pic>
        <p:nvPicPr>
          <p:cNvPr id="6210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16020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454775"/>
            <a:ext cx="2133600" cy="365125"/>
          </a:xfrm>
        </p:spPr>
        <p:txBody>
          <a:bodyPr/>
          <a:lstStyle/>
          <a:p>
            <a:pPr>
              <a:defRPr/>
            </a:pPr>
            <a:fld id="{E704390C-EB42-4EE9-854D-2F214C5CC77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1524000" y="609600"/>
            <a:ext cx="55626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BREAK UP : NON INTEREST INCOME </a:t>
            </a:r>
            <a:r>
              <a:rPr lang="en-US" b="1" dirty="0">
                <a:latin typeface="Trebuchet MS" pitchFamily="34" charset="0"/>
              </a:rPr>
              <a:t>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979488"/>
          <a:ext cx="8839200" cy="549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23653"/>
                <a:gridCol w="909678"/>
                <a:gridCol w="909678"/>
                <a:gridCol w="909678"/>
                <a:gridCol w="909678"/>
                <a:gridCol w="909678"/>
                <a:gridCol w="909678"/>
                <a:gridCol w="985879"/>
              </a:tblGrid>
              <a:tr h="15850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 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T="45735" marB="4573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–Q3 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3" marR="91433" marT="45715" marB="45715" anchor="ctr"/>
                </a:tc>
              </a:tr>
              <a:tr h="49598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 Non  Interest Income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563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1953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2623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213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512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544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5" marB="457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1269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5" marB="457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(3.49)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5" marB="45725" anchor="ctr"/>
                </a:tc>
              </a:tr>
              <a:tr h="367937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 Of which: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49598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 Profit </a:t>
                      </a:r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on sale of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 investments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523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577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(264)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59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139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(66)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30.21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49598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Commission/ Exchange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356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877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1262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259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301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282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842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(26.24)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49598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Recovery </a:t>
                      </a:r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in written off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a/cs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30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262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410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121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57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203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(20.00)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739833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Profit</a:t>
                      </a:r>
                      <a:r>
                        <a:rPr lang="en-US" sz="1300" b="1" u="none" strike="noStrike" baseline="0" dirty="0" smtClean="0">
                          <a:latin typeface="Trebuchet MS" pitchFamily="34" charset="0"/>
                        </a:rPr>
                        <a:t> on Exchange Transactions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91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141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38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34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104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(31.25)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436524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Others</a:t>
                      </a:r>
                      <a:endParaRPr lang="en-US" sz="1300" b="1" i="0" u="none" strike="noStrike" dirty="0">
                        <a:solidFill>
                          <a:schemeClr val="tx1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47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200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233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59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66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186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28.79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22" marB="45722" anchor="ctr"/>
                </a:tc>
              </a:tr>
              <a:tr h="381007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Total</a:t>
                      </a:r>
                      <a:r>
                        <a:rPr lang="en-US" sz="1300" b="1" u="none" strike="noStrike" baseline="0" dirty="0" smtClean="0">
                          <a:latin typeface="Trebuchet MS" pitchFamily="34" charset="0"/>
                        </a:rPr>
                        <a:t> Income</a:t>
                      </a:r>
                      <a:endParaRPr lang="en-US" sz="1300" b="1" i="0" u="none" strike="noStrike" dirty="0">
                        <a:solidFill>
                          <a:srgbClr val="00206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8" marR="8298" marT="830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6590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20357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26,659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5,905</a:t>
                      </a: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6197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6329</a:t>
                      </a:r>
                    </a:p>
                  </a:txBody>
                  <a:tcPr marT="45724" marB="4572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18431</a:t>
                      </a:r>
                    </a:p>
                  </a:txBody>
                  <a:tcPr marT="45724" marB="4572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(41.24)</a:t>
                      </a: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pic>
        <p:nvPicPr>
          <p:cNvPr id="7274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239297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1600200" y="609600"/>
            <a:ext cx="51054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BREAK-UP : INTEREST EXPENSES </a:t>
            </a:r>
            <a:r>
              <a:rPr lang="en-US" b="1" dirty="0">
                <a:latin typeface="Trebuchet MS" pitchFamily="34" charset="0"/>
              </a:rPr>
              <a:t>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2133600" cy="365125"/>
          </a:xfrm>
        </p:spPr>
        <p:txBody>
          <a:bodyPr/>
          <a:lstStyle/>
          <a:p>
            <a:pPr>
              <a:defRPr/>
            </a:pPr>
            <a:fld id="{D5FAABAD-5620-460C-9C1A-8C1844F39A6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143000"/>
          <a:ext cx="8534400" cy="502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37"/>
                <a:gridCol w="835781"/>
                <a:gridCol w="835781"/>
                <a:gridCol w="933001"/>
                <a:gridCol w="798258"/>
                <a:gridCol w="895478"/>
                <a:gridCol w="895478"/>
                <a:gridCol w="1029493"/>
                <a:gridCol w="1029493"/>
              </a:tblGrid>
              <a:tr h="1645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300" b="1" kern="1200" dirty="0" smtClean="0">
                          <a:latin typeface="Trebuchet MS" pitchFamily="34" charset="0"/>
                        </a:rPr>
                        <a:t>PARAMETERS </a:t>
                      </a:r>
                      <a:endParaRPr lang="en-US" sz="1300" b="1" kern="1200" dirty="0" smtClean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 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26" marR="91426" marT="45702" marB="45702" anchor="ctr"/>
                </a:tc>
              </a:tr>
              <a:tr h="690377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Interest on deposits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6" marR="8296" marT="8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3,877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12,265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smtClean="0">
                          <a:latin typeface="Trebuchet MS" pitchFamily="34" charset="0"/>
                        </a:rPr>
                        <a:t>16,222</a:t>
                      </a:r>
                      <a:endParaRPr lang="en-US" sz="1600" b="1" i="0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3,843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3,853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3824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11520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(1.38)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</a:tr>
              <a:tr h="961626">
                <a:tc>
                  <a:txBody>
                    <a:bodyPr/>
                    <a:lstStyle/>
                    <a:p>
                      <a:pPr marL="65088" indent="-65088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Interest on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Sub-ordinated</a:t>
                      </a:r>
                      <a:r>
                        <a:rPr lang="en-US" sz="1300" b="1" u="none" strike="noStrike" baseline="0" dirty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debts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6" marR="8296" marT="8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123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349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smtClean="0">
                          <a:latin typeface="Trebuchet MS" pitchFamily="34" charset="0"/>
                        </a:rPr>
                        <a:t>449</a:t>
                      </a:r>
                      <a:endParaRPr lang="en-US" sz="1600" b="1" i="0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105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107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112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323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(9.82)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</a:tr>
              <a:tr h="961626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Interest on borrowings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/</a:t>
                      </a:r>
                    </a:p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refinance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6" marR="8296" marT="8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49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772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smtClean="0">
                          <a:latin typeface="Trebuchet MS" pitchFamily="34" charset="0"/>
                        </a:rPr>
                        <a:t>843</a:t>
                      </a:r>
                      <a:endParaRPr lang="en-US" sz="1600" b="1" i="0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66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50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31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146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(58.06)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</a:tr>
              <a:tr h="770335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Total </a:t>
                      </a:r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interest Expenses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6" marR="8296" marT="829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4,049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13,387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 smtClean="0">
                          <a:latin typeface="Trebuchet MS" pitchFamily="34" charset="0"/>
                        </a:rPr>
                        <a:t>17,519</a:t>
                      </a:r>
                      <a:endParaRPr lang="en-US" sz="1600" b="1" i="0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4,014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4,010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3969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11993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(2.01)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33" marR="91433" marT="45708" marB="45708" anchor="ctr"/>
                </a:tc>
              </a:tr>
            </a:tbl>
          </a:graphicData>
        </a:graphic>
      </p:graphicFrame>
      <p:pic>
        <p:nvPicPr>
          <p:cNvPr id="8258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21500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1917700" y="671513"/>
            <a:ext cx="5257800" cy="369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BREAK-UP :  OPERATING EXPENSES </a:t>
            </a:r>
            <a:r>
              <a:rPr lang="en-US" b="1" dirty="0">
                <a:latin typeface="Trebuchet MS" pitchFamily="34" charset="0"/>
              </a:rPr>
              <a:t>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4936AC9E-0279-4E22-B4A0-D00282C214F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1295400"/>
          <a:ext cx="8762999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423"/>
                <a:gridCol w="918322"/>
                <a:gridCol w="918322"/>
                <a:gridCol w="918322"/>
                <a:gridCol w="918322"/>
                <a:gridCol w="918322"/>
                <a:gridCol w="918322"/>
                <a:gridCol w="918322"/>
                <a:gridCol w="918322"/>
              </a:tblGrid>
              <a:tr h="166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300" b="1" kern="1200" dirty="0" smtClean="0">
                          <a:latin typeface="Trebuchet MS" pitchFamily="34" charset="0"/>
                        </a:rPr>
                        <a:t>PARAMETERS </a:t>
                      </a:r>
                      <a:endParaRPr lang="en-US" sz="1300" b="1" kern="1200" dirty="0" smtClean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26" marR="91426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26" marR="91426" marT="45702" marB="45702" anchor="ctr"/>
                </a:tc>
              </a:tr>
              <a:tr h="747708">
                <a:tc>
                  <a:txBody>
                    <a:bodyPr/>
                    <a:lstStyle/>
                    <a:p>
                      <a:pPr marL="0" indent="115888" algn="l" fontAlgn="ctr">
                        <a:buAutoNum type="romanUcPeriod"/>
                      </a:pP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Establishment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7" marR="8297" marT="82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1,068</a:t>
                      </a:r>
                      <a:endParaRPr lang="en-US" sz="13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3,070</a:t>
                      </a:r>
                      <a:endParaRPr lang="en-US" sz="13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3,984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966</a:t>
                      </a:r>
                      <a:endParaRPr lang="en-US" sz="16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4926" marB="4492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5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1,016</a:t>
                      </a:r>
                      <a:endParaRPr lang="en-US" sz="15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1037</a:t>
                      </a:r>
                      <a:endParaRPr lang="en-US" sz="13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3019</a:t>
                      </a:r>
                      <a:endParaRPr lang="en-US" sz="13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300" b="1" u="none" strike="noStrike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(2.99)</a:t>
                      </a:r>
                      <a:endParaRPr lang="en-US" sz="1300" b="1" u="none" strike="noStrike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0" marB="45710" anchor="ctr"/>
                </a:tc>
              </a:tr>
              <a:tr h="109085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II. Other </a:t>
                      </a:r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Optg.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Expenses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7" marR="8297" marT="829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607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1,716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2,423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541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4926" marB="449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662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608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1811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0.16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</a:tr>
              <a:tr h="73355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Total </a:t>
                      </a:r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optg. </a:t>
                      </a:r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Expenses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7" marR="8297" marT="829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1,675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4,786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6,407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1,507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T="44926" marB="4492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1,678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1645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4830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(1.82)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T="45710" marB="45710" anchor="ctr"/>
                </a:tc>
              </a:tr>
              <a:tr h="791778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Gross Expenses</a:t>
                      </a:r>
                      <a:endParaRPr lang="en-US" sz="1300" b="1" i="0" u="none" strike="noStrike" dirty="0"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297" marR="8297" marT="829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5,724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18,171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23,926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5,521</a:t>
                      </a:r>
                    </a:p>
                  </a:txBody>
                  <a:tcPr marT="44929" marB="4492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5,688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5614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16823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(1.96)</a:t>
                      </a:r>
                    </a:p>
                  </a:txBody>
                  <a:tcPr marT="45713" marB="45713" anchor="ctr" horzOverflow="overflow"/>
                </a:tc>
              </a:tr>
            </a:tbl>
          </a:graphicData>
        </a:graphic>
      </p:graphicFrame>
      <p:pic>
        <p:nvPicPr>
          <p:cNvPr id="928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125533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3"/>
          <p:cNvSpPr txBox="1">
            <a:spLocks noChangeArrowheads="1"/>
          </p:cNvSpPr>
          <p:nvPr/>
        </p:nvSpPr>
        <p:spPr bwMode="auto">
          <a:xfrm>
            <a:off x="2900363" y="633413"/>
            <a:ext cx="2971800" cy="369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PROVISION </a:t>
            </a:r>
            <a:r>
              <a:rPr lang="en-US" b="1" dirty="0">
                <a:latin typeface="Trebuchet MS" pitchFamily="34" charset="0"/>
              </a:rPr>
              <a:t>(Rs.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D5396-1BB2-46ED-A7EC-E271BB4DB7B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133475"/>
          <a:ext cx="8305802" cy="5186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968"/>
                <a:gridCol w="942262"/>
                <a:gridCol w="942262"/>
                <a:gridCol w="942262"/>
                <a:gridCol w="942262"/>
                <a:gridCol w="942262"/>
                <a:gridCol w="942262"/>
                <a:gridCol w="942262"/>
              </a:tblGrid>
              <a:tr h="8475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7" marR="91437" marT="45719" marB="4571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22" marB="45722" anchor="ctr"/>
                </a:tc>
              </a:tr>
              <a:tr h="1115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For  NPAs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(Including Restructured Assets)</a:t>
                      </a: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2868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(-198)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5510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(-376)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10,543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(-951)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2,540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(-135)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1,849</a:t>
                      </a:r>
                    </a:p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(-220)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2077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(-5)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6466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(-360)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On Standard Assets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(6)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45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(3)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(19)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(4)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(26)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Provisions on Investments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570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1134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799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502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441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(229)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714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1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Tax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(897)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(1481)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(2791)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(862)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(550)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(378)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(1790)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2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Others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(5)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(31)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266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(136)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(68)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(28)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(232)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91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Provision &amp; Contingency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2530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5177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7,838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1,906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1433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1433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4772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97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Provision Coverage Ratio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62.49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62.49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63.31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66.42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29" marR="9142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</a:rPr>
                        <a:t>67.74</a:t>
                      </a:r>
                      <a:endParaRPr lang="en-US" sz="15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69.52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69.52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29" marR="91429"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327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46809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543175" y="685800"/>
            <a:ext cx="40386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PROFITABILITY INDICATORS (</a:t>
            </a:r>
            <a:r>
              <a:rPr lang="en-US" b="1" dirty="0">
                <a:latin typeface="Rupee Foradian" pitchFamily="34" charset="0"/>
              </a:rPr>
              <a:t>%)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2E700-DF58-4406-B4F7-FF2DE6ECAE4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7675" y="1295400"/>
          <a:ext cx="8229602" cy="484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045"/>
                <a:gridCol w="947651"/>
                <a:gridCol w="947651"/>
                <a:gridCol w="947651"/>
                <a:gridCol w="947651"/>
                <a:gridCol w="947651"/>
                <a:gridCol w="947651"/>
                <a:gridCol w="947651"/>
              </a:tblGrid>
              <a:tr h="11430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 (%)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4" marR="91444" marT="45719" marB="4571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</a:tr>
              <a:tr h="605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Return on Assets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(2.13)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(1.25)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(1.61)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(1.85)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(1.11)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(0.86)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(1.27)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5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Yield on Advances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8.35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8.67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8.31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7.39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7.38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7.51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7.42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5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Yield on Investments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7.10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7.17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7.14</a:t>
                      </a: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7.16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7.17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7.21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7.18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778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Cost of Deposits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5.29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5.57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5.53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5.25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5.25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5.23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5.24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5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Cost of Funds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5.39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5.92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5.79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5.37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5.31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8.72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8.76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5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Cost to Income Ratio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65.91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68.64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70.10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79.71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</a:rPr>
                        <a:t>76.74</a:t>
                      </a:r>
                      <a:endParaRPr lang="en-US" sz="16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69.70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75.03</a:t>
                      </a:r>
                      <a:endParaRPr lang="en-US" sz="1400" b="1" dirty="0">
                        <a:latin typeface="Trebuchet MS" pitchFamily="34" charset="0"/>
                      </a:endParaRPr>
                    </a:p>
                  </a:txBody>
                  <a:tcPr marL="91444" marR="91444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34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420459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98660-5F08-4201-A74F-EDE390CB57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81000" y="304800"/>
            <a:ext cx="8305800" cy="594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295400" y="304800"/>
            <a:ext cx="6477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200" dirty="0" smtClean="0"/>
              <a:t>ASSET QUALITY</a:t>
            </a:r>
          </a:p>
          <a:p>
            <a:pPr algn="ctr" eaLnBrk="1" hangingPunct="1"/>
            <a:r>
              <a:rPr lang="en-US" sz="7200" dirty="0" smtClean="0"/>
              <a:t>&amp;</a:t>
            </a:r>
          </a:p>
          <a:p>
            <a:pPr algn="ctr" eaLnBrk="1" hangingPunct="1"/>
            <a:r>
              <a:rPr lang="en-US" sz="7200" dirty="0" smtClean="0"/>
              <a:t>CAPITAL </a:t>
            </a:r>
          </a:p>
          <a:p>
            <a:pPr algn="ctr" eaLnBrk="1" hangingPunct="1"/>
            <a:r>
              <a:rPr lang="en-US" sz="7200" dirty="0" smtClean="0"/>
              <a:t>STUCTURE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0690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58000" y="6497638"/>
            <a:ext cx="2133600" cy="365125"/>
          </a:xfrm>
        </p:spPr>
        <p:txBody>
          <a:bodyPr/>
          <a:lstStyle/>
          <a:p>
            <a:pPr>
              <a:defRPr/>
            </a:pPr>
            <a:fld id="{0C04A8A0-0983-4201-B834-2A75278861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075" name="Picture 7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-38100"/>
            <a:ext cx="1790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82563" y="506413"/>
            <a:ext cx="8782050" cy="56213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Total Business of the Bank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4,66,601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31, 2018 as against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4,75,148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31, 2017.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Total Deposits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2,95,419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31, 2018 as against 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2,95,446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31, 2017.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Gross Advances of the Bank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1,71,182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2018 as against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1,79,702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2017.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CASA percentage improved to </a:t>
            </a:r>
            <a:r>
              <a:rPr lang="en-US" sz="1300" b="1" i="1" dirty="0" smtClean="0">
                <a:solidFill>
                  <a:prstClr val="black"/>
                </a:solidFill>
                <a:latin typeface="Calibri"/>
              </a:rPr>
              <a:t>44.64 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% in December 2018 as against 40.68 % in December 2017.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High Cost Deposits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806 </a:t>
            </a:r>
            <a:r>
              <a:rPr lang="en-US" sz="1300" b="1" i="1" dirty="0" err="1" smtClean="0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 smtClean="0">
                <a:solidFill>
                  <a:prstClr val="black"/>
                </a:solidFill>
                <a:latin typeface="Calibri"/>
              </a:rPr>
              <a:t> in December  31, 2018  as  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against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 1579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 December 31, 2017.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Total Income for the quarter ended December 31, 2018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6329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as against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6590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 2017.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Operating Profit of the Bank 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715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31,2018 as </a:t>
            </a:r>
            <a:r>
              <a:rPr lang="en-US" sz="1300" b="1" i="1" dirty="0" smtClean="0">
                <a:solidFill>
                  <a:prstClr val="black"/>
                </a:solidFill>
                <a:latin typeface="Calibri"/>
              </a:rPr>
              <a:t>against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866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31,2017 and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509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September 30,2018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Bank incurred Net Loss of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718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 2018 as compared to Net Loss of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1664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 2017 primarily due to higher NPA provisions for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989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Net-Interest Income of the Bank  stood at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1816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quarter ended December 31, 2018 as against                  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1978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for the corresponding quarter ended December 31, 2017.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Provision Coverage Ratio significantly improved to 69.52 % as on December 31, 2018 as against 62.49 % as on     December 30, 2017 and 67.74 % as on December 31, 2017.  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CRAR under BASEL II is at 9.76 % with Tier I at 5.67 % whereas CRAR under BASEL III is 9.34 % with Tier I at 7.39 %. Government of India on </a:t>
            </a:r>
            <a:r>
              <a:rPr lang="en-US" sz="1300" b="1" i="1" dirty="0" smtClean="0">
                <a:solidFill>
                  <a:prstClr val="black"/>
                </a:solidFill>
                <a:latin typeface="Calibri"/>
              </a:rPr>
              <a:t>31.12.2018 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has </a:t>
            </a:r>
            <a:r>
              <a:rPr lang="en-US" sz="1300" b="1" i="1" dirty="0" smtClean="0">
                <a:solidFill>
                  <a:prstClr val="black"/>
                </a:solidFill>
                <a:latin typeface="Calibri"/>
              </a:rPr>
              <a:t>infused 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additional equity capital of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Rs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. 1678 </a:t>
            </a:r>
            <a:r>
              <a:rPr lang="en-US" sz="1300" b="1" i="1" dirty="0" err="1">
                <a:solidFill>
                  <a:prstClr val="black"/>
                </a:solidFill>
                <a:latin typeface="Calibri"/>
              </a:rPr>
              <a:t>crore</a:t>
            </a: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 into the Bank as part of the Recapitalization of PSBs, which will further help the Bank to improve its capital adequacy ratios.</a:t>
            </a:r>
          </a:p>
          <a:p>
            <a:pPr marL="285750" lvl="1" indent="-285750" algn="just" defTabSz="844550">
              <a:spcBef>
                <a:spcPts val="80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en-US" sz="1300" b="1" i="1" dirty="0">
                <a:solidFill>
                  <a:prstClr val="black"/>
                </a:solidFill>
                <a:latin typeface="Calibri"/>
              </a:rPr>
              <a:t>Net Interest Margin stood at 2.74 % in the quarter ended December 31, 2018 as compared to 3.06 % in the corresponding quarter as on December 31, 2017 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38100"/>
            <a:ext cx="73533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41314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2514600" y="533400"/>
            <a:ext cx="41910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            NPA MOVEMENT 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(Rs.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00800"/>
            <a:ext cx="2133600" cy="365125"/>
          </a:xfrm>
        </p:spPr>
        <p:txBody>
          <a:bodyPr/>
          <a:lstStyle/>
          <a:p>
            <a:pPr>
              <a:defRPr/>
            </a:pPr>
            <a:fld id="{D9C8EEB7-7BBA-416B-BAFD-ED90771810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29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74676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04333"/>
              </p:ext>
            </p:extLst>
          </p:nvPr>
        </p:nvGraphicFramePr>
        <p:xfrm>
          <a:off x="342900" y="989013"/>
          <a:ext cx="8343898" cy="538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120"/>
                <a:gridCol w="947254"/>
                <a:gridCol w="947254"/>
                <a:gridCol w="947254"/>
                <a:gridCol w="947254"/>
                <a:gridCol w="947254"/>
                <a:gridCol w="947254"/>
                <a:gridCol w="947254"/>
              </a:tblGrid>
              <a:tr h="763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300" b="1" kern="1200" dirty="0" smtClean="0">
                          <a:latin typeface="Trebuchet MS" pitchFamily="34" charset="0"/>
                        </a:rPr>
                        <a:t>PARAMETERS </a:t>
                      </a:r>
                      <a:endParaRPr lang="en-US" sz="1300" b="1" kern="1200" dirty="0" smtClean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55" marR="91455" marT="45718" marB="4571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48" marR="91448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</a:tr>
              <a:tr h="823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NPAs: Opening Balance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31,641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27,251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27,251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38,131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38,778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37411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37411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1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Add: Slippages 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3,232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9,204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17,072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2,937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2611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2456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8004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Less: Deductions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1.Write Off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1,648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1,714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2,924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451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2734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4069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7254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2.Upgradation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159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700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785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535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(115)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7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427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3.Recoveries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575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1,550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2,403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1,304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1,359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458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3121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72">
                <a:tc>
                  <a:txBody>
                    <a:bodyPr/>
                    <a:lstStyle/>
                    <a:p>
                      <a:pPr marL="28257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4.Reduction due to sale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0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80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0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0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0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0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66">
                <a:tc>
                  <a:txBody>
                    <a:bodyPr/>
                    <a:lstStyle/>
                    <a:p>
                      <a:pPr marL="28257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Deductions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2,382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3,964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6,192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2,290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3,978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4534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10802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9566">
                <a:tc>
                  <a:txBody>
                    <a:bodyPr/>
                    <a:lstStyle/>
                    <a:p>
                      <a:pPr marL="282575" marR="0" lvl="0" indent="-2825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NPAs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32,491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32,491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38,131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rebuchet MS" pitchFamily="34" charset="0"/>
                          <a:cs typeface="Times New Roman" pitchFamily="18" charset="0"/>
                        </a:rPr>
                        <a:t>38,778</a:t>
                      </a:r>
                      <a:endParaRPr lang="en-US" sz="16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latin typeface="Trebuchet MS" pitchFamily="34" charset="0"/>
                          <a:cs typeface="Times New Roman" pitchFamily="18" charset="0"/>
                        </a:rPr>
                        <a:t>37,411</a:t>
                      </a:r>
                      <a:endParaRPr lang="en-US" sz="15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35333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  <a:cs typeface="Times New Roman" pitchFamily="18" charset="0"/>
                        </a:rPr>
                        <a:t>35333</a:t>
                      </a:r>
                      <a:endParaRPr lang="en-US" sz="1300" b="1" dirty="0"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55" marR="91455" marT="45714" marB="45714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5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2209800" y="609600"/>
            <a:ext cx="52578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NPA MOVEMENT 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(Rs.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in crore)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…..contd.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pPr>
              <a:defRPr/>
            </a:pPr>
            <a:fld id="{D721D7D1-1714-4D68-A1DA-E07250E829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316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19200"/>
          <a:ext cx="8381998" cy="506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1066800"/>
                <a:gridCol w="1219200"/>
                <a:gridCol w="1066800"/>
                <a:gridCol w="990600"/>
                <a:gridCol w="838200"/>
                <a:gridCol w="838198"/>
              </a:tblGrid>
              <a:tr h="11275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PARAMETERS 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48" marR="914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48" marR="914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7" marR="91437" marT="45719" marB="45719" anchor="ctr"/>
                </a:tc>
              </a:tr>
              <a:tr h="487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NPAs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32,491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32,491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38,131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38,778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37,411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35333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35333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33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Credit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1,79,702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1,79,702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1,77,484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1,74,940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174189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171182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171182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L="91433" marR="91433" marT="45726" marB="45726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69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NPA as % of Gross Advances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18.08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18.08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21.48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22.17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21.48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20.64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20.64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74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Advances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1,62,045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1,62,045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1,56,542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1,52,064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1,52,397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151267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151267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44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NPA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15,311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15,311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17,378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16,086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15,794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15605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15605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23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NPA as % of Net Advances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9.45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9.45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11.10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  <a:latin typeface="Trebuchet MS" pitchFamily="34" charset="0"/>
                        </a:rPr>
                        <a:t>10.58</a:t>
                      </a:r>
                      <a:endParaRPr lang="en-US" sz="16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effectLst/>
                          <a:latin typeface="Trebuchet MS" pitchFamily="34" charset="0"/>
                        </a:rPr>
                        <a:t>10.36</a:t>
                      </a:r>
                      <a:endParaRPr lang="en-US" sz="15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10.32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effectLst/>
                          <a:latin typeface="Trebuchet MS" pitchFamily="34" charset="0"/>
                        </a:rPr>
                        <a:t>10.32</a:t>
                      </a:r>
                      <a:endParaRPr lang="en-US" sz="1300" b="1" dirty="0">
                        <a:effectLst/>
                        <a:latin typeface="Trebuchet MS" pitchFamily="34" charset="0"/>
                      </a:endParaRPr>
                    </a:p>
                  </a:txBody>
                  <a:tcPr marT="45723" marB="4572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12874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2455863" y="549275"/>
            <a:ext cx="3810000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SECTOR- WISE NPA </a:t>
            </a:r>
            <a:r>
              <a:rPr lang="en-US" sz="1600" b="1" dirty="0">
                <a:solidFill>
                  <a:prstClr val="black"/>
                </a:solidFill>
                <a:latin typeface="Trebuchet MS" pitchFamily="34" charset="0"/>
              </a:rPr>
              <a:t>(Rs.</a:t>
            </a:r>
            <a:r>
              <a:rPr lang="en-US" sz="16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in crore)</a:t>
            </a:r>
            <a:endParaRPr lang="en-US" sz="16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2133600" cy="365125"/>
          </a:xfrm>
        </p:spPr>
        <p:txBody>
          <a:bodyPr/>
          <a:lstStyle/>
          <a:p>
            <a:pPr>
              <a:defRPr/>
            </a:pPr>
            <a:fld id="{3704EC70-C3AB-45C9-8F4B-BBF5290E4DD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00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</a:t>
            </a:r>
            <a:r>
              <a:rPr lang="en-US" sz="2000" b="1" dirty="0" smtClean="0">
                <a:latin typeface="Trebuchet MS" pitchFamily="34" charset="0"/>
              </a:rPr>
              <a:t>2018-19</a:t>
            </a:r>
            <a:endParaRPr lang="en-US" sz="2000" b="1" dirty="0">
              <a:latin typeface="Trebuchet MS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143000"/>
          <a:ext cx="8382000" cy="513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500"/>
                <a:gridCol w="1300100"/>
                <a:gridCol w="1300100"/>
                <a:gridCol w="1300100"/>
                <a:gridCol w="1300100"/>
                <a:gridCol w="1300100"/>
              </a:tblGrid>
              <a:tr h="6004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T="45731" marB="45731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</a:t>
                      </a:r>
                      <a:r>
                        <a:rPr lang="en-US" sz="1400" b="1" baseline="0" dirty="0" smtClean="0">
                          <a:latin typeface="Trebuchet MS" pitchFamily="34" charset="0"/>
                        </a:rPr>
                        <a:t> &amp; 9M</a:t>
                      </a:r>
                      <a:endParaRPr lang="en-US" sz="1400" b="1" dirty="0" smtClean="0"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  <a:endParaRPr lang="en-US" sz="1400" b="1" i="0" dirty="0" smtClean="0">
                        <a:latin typeface="Trebuchet MS" pitchFamily="34" charset="0"/>
                      </a:endParaRPr>
                    </a:p>
                  </a:txBody>
                  <a:tcPr marL="91433" marR="91433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  <a:endParaRPr lang="en-US" sz="1400" b="1" i="0" dirty="0" smtClean="0">
                        <a:latin typeface="Trebuchet MS" pitchFamily="34" charset="0"/>
                      </a:endParaRPr>
                    </a:p>
                  </a:txBody>
                  <a:tcPr marL="91433" marR="91433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  <a:endParaRPr lang="en-US" sz="1400" b="1" i="0" dirty="0" smtClean="0">
                        <a:latin typeface="Trebuchet MS" pitchFamily="34" charset="0"/>
                      </a:endParaRPr>
                    </a:p>
                  </a:txBody>
                  <a:tcPr marL="91433" marR="91433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Q2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  <a:endParaRPr lang="en-US" sz="1400" b="1" i="0" dirty="0" smtClean="0">
                        <a:latin typeface="Trebuchet MS" pitchFamily="34" charset="0"/>
                      </a:endParaRPr>
                    </a:p>
                  </a:txBody>
                  <a:tcPr marL="91433" marR="91433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  <a:endParaRPr lang="en-US" sz="1400" b="1" i="0" dirty="0" smtClean="0">
                        <a:latin typeface="Trebuchet MS" pitchFamily="34" charset="0"/>
                      </a:endParaRPr>
                    </a:p>
                  </a:txBody>
                  <a:tcPr marL="91433" marR="91433" marT="45717" marB="45717" anchor="ctr"/>
                </a:tc>
              </a:tr>
              <a:tr h="36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IRON &amp; STEEL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5,111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4,986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4,107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4,311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4,513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79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ENGINEERING &amp; MANUFACTURING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+mn-cs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4,536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5,188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5,190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5,282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4,705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INFRASTRUCTURE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+mn-cs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3,203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4,059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4,378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3,637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3,877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TEXTILES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2,535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2,660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2,742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1,457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1,121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CONSTRUCTION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1,097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1,717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1,721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1,943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1,537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8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POWER-GENERATION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+mn-cs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2,108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3,404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3,240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3,166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2,822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GEMS &amp; JWELLERY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Trebuchet MS" pitchFamily="34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738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1,164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1,162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1,093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515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5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OIL INDUSTRY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+mn-cs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216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2,128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2,203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2,475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2,479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35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AVIATION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+mn-cs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4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OTHERS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12,947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12,825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14,035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14,047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latin typeface="Trebuchet MS" pitchFamily="34" charset="0"/>
                        </a:rPr>
                        <a:t>13,764</a:t>
                      </a:r>
                      <a:endParaRPr lang="en-US" sz="1400" b="1" i="0" dirty="0"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32,491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38,131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38,778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37,411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35,333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3" marB="4571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5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2224088" y="609600"/>
            <a:ext cx="49530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     SEGMENT WISE NPA 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</a:rPr>
              <a:t>(Rs.</a:t>
            </a:r>
            <a:r>
              <a:rPr lang="en-US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pPr>
              <a:defRPr/>
            </a:pPr>
            <a:fld id="{2A3D21DF-1708-4606-9C84-6170B9099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4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74676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</a:t>
            </a:r>
            <a:r>
              <a:rPr lang="en-US" sz="2000" b="1" dirty="0" smtClean="0">
                <a:latin typeface="Trebuchet MS" pitchFamily="34" charset="0"/>
              </a:rPr>
              <a:t>2018-19</a:t>
            </a:r>
            <a:endParaRPr lang="en-US" sz="2000" b="1" dirty="0">
              <a:latin typeface="Trebuchet MS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1082675"/>
          <a:ext cx="8305799" cy="4981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359"/>
                <a:gridCol w="1230488"/>
                <a:gridCol w="1230488"/>
                <a:gridCol w="1230488"/>
                <a:gridCol w="1230488"/>
                <a:gridCol w="1230488"/>
              </a:tblGrid>
              <a:tr h="593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400" b="1" kern="1200" dirty="0" smtClean="0">
                          <a:latin typeface="Trebuchet MS" pitchFamily="34" charset="0"/>
                        </a:rPr>
                        <a:t>SECTOR</a:t>
                      </a:r>
                      <a:endParaRPr lang="en-US" sz="1400" b="1" kern="1200" dirty="0" smtClean="0">
                        <a:solidFill>
                          <a:schemeClr val="lt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55" marR="91455" marT="45650" marB="4565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638" marB="456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638" marB="456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638" marB="456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Q2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638" marB="456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638" marB="45638" anchor="ctr"/>
                </a:tc>
              </a:tr>
              <a:tr h="774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Agriculture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Sectoral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Advances)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646" marB="4564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2,356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(6.63)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2,516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(7.36)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2,644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(7.92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2,717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(7.62)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2,788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(7.83)</a:t>
                      </a: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74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Industry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Sectoral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Advances)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646" marB="45646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24,118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(30.70)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29,838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(37.78)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30,124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(40.48)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27,703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(37.61)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25,056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(33.88)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74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Services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Sectoral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Advances)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646" marB="4564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3,860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(20.14)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3,642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(15.57)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3,630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(14.91)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4,462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(26.93)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4,356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(32.75)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74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Retail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Sectoral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Advances)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646" marB="4564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2,157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(4.64)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2,135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(4.44)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2,380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(4.95)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2,529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(5.23)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3,133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(6.48)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74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Others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</a:t>
                      </a:r>
                      <a:r>
                        <a:rPr kumimoji="0" 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Sectoral</a:t>
                      </a: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Advances)</a:t>
                      </a:r>
                    </a:p>
                  </a:txBody>
                  <a:tcPr marL="91455" marR="91455" marT="45646" marB="4564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7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55" marR="91455" marT="45646" marB="45646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32,491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38,131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38,778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37,411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35,333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55" marR="91455" marT="45665" marB="45665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33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2209800" y="609600"/>
            <a:ext cx="51816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Calibri" pitchFamily="34" charset="0"/>
              </a:rPr>
              <a:t>RESTRUCTURED ASSETS (</a:t>
            </a:r>
            <a:r>
              <a:rPr lang="en-US" b="1" dirty="0">
                <a:latin typeface="+mn-lt"/>
              </a:rPr>
              <a:t>Amount </a:t>
            </a:r>
            <a:r>
              <a:rPr lang="en-US" b="1" dirty="0">
                <a:latin typeface="Trebuchet MS" pitchFamily="34" charset="0"/>
              </a:rPr>
              <a:t>Rs.</a:t>
            </a:r>
            <a:r>
              <a:rPr lang="en-US" b="1" dirty="0">
                <a:latin typeface="Trebuchet MS" pitchFamily="34" charset="0"/>
                <a:cs typeface="Arial" charset="0"/>
              </a:rPr>
              <a:t> in crore)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77C5B-F172-4077-ACC7-0D230E73498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HIGHLIGHTS- Q3 FY 2018-19</a:t>
            </a:r>
          </a:p>
        </p:txBody>
      </p:sp>
      <p:graphicFrame>
        <p:nvGraphicFramePr>
          <p:cNvPr id="9" name="Group 139"/>
          <p:cNvGraphicFramePr>
            <a:graphicFrameLocks noGrp="1"/>
          </p:cNvGraphicFramePr>
          <p:nvPr/>
        </p:nvGraphicFramePr>
        <p:xfrm>
          <a:off x="381000" y="1219200"/>
          <a:ext cx="8534399" cy="4964113"/>
        </p:xfrm>
        <a:graphic>
          <a:graphicData uri="http://schemas.openxmlformats.org/drawingml/2006/table">
            <a:tbl>
              <a:tblPr/>
              <a:tblGrid>
                <a:gridCol w="337207"/>
                <a:gridCol w="2826407"/>
                <a:gridCol w="732525"/>
                <a:gridCol w="1106785"/>
                <a:gridCol w="748519"/>
                <a:gridCol w="1090791"/>
                <a:gridCol w="688119"/>
                <a:gridCol w="1004046"/>
              </a:tblGrid>
              <a:tr h="44112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1588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Below Rs 1 Crore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9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Cr. &amp; Above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3345">
                <a:tc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SL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DETAILS OF RESTRUCTURED ACCOUNTS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of A/Cs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AMOUNT  (Rs in Cr)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of A/Cs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AMOUNT  (Rs in Cr)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of A/Cs</a:t>
                      </a:r>
                    </a:p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8738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AMOUNT  (Rs in Cr)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23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 Restructured Assets position as on 31.12.2018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>
                          <a:latin typeface="+mn-lt"/>
                          <a:cs typeface="Calibri" pitchFamily="34" charset="0"/>
                        </a:rPr>
                        <a:t>15648</a:t>
                      </a:r>
                      <a:endParaRPr lang="en-US" sz="1600" b="1" dirty="0"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628.02</a:t>
                      </a:r>
                      <a:endParaRPr lang="en-US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111</a:t>
                      </a:r>
                      <a:endParaRPr lang="en-US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5916.74</a:t>
                      </a:r>
                      <a:endParaRPr lang="en-US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15759</a:t>
                      </a:r>
                      <a:endParaRPr lang="en-US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6544.76</a:t>
                      </a:r>
                      <a:endParaRPr lang="en-US" sz="14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92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Of which NPA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5022.36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5085.35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493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Net Standard Restructured as on 31.12.2018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12934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565.03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894.38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1459.41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540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% of Net Standard Restructured Advances Portfolio to Total Loans &amp; Advances as on 31.12.2018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0.33%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0.52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0.85%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142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Fresh addition in Total Restructured Assets  in Q3 FY 2018-19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11136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504.73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11136</a:t>
                      </a: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504.73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89" marR="9089" marT="9088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5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3"/>
          <p:cNvSpPr txBox="1">
            <a:spLocks noChangeArrowheads="1"/>
          </p:cNvSpPr>
          <p:nvPr/>
        </p:nvSpPr>
        <p:spPr bwMode="auto">
          <a:xfrm>
            <a:off x="1524000" y="514350"/>
            <a:ext cx="4876800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RESTRUCTURED ASSETS (</a:t>
            </a:r>
            <a:r>
              <a:rPr lang="en-US" sz="2000" b="1" dirty="0">
                <a:solidFill>
                  <a:prstClr val="black"/>
                </a:solidFill>
                <a:latin typeface="Rupee Foradian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+mn-lt"/>
              </a:rPr>
              <a:t>Rs.</a:t>
            </a:r>
            <a:r>
              <a:rPr lang="en-US" sz="2000" b="1" dirty="0">
                <a:solidFill>
                  <a:prstClr val="black"/>
                </a:solidFill>
                <a:latin typeface="Rupee Foradian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IN CRORES)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408E7-3487-4CA0-A861-442FEAC9F3D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00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HIGHLIGHTS- Q3/FY 2018-19</a:t>
            </a:r>
          </a:p>
        </p:txBody>
      </p:sp>
      <p:graphicFrame>
        <p:nvGraphicFramePr>
          <p:cNvPr id="9" name="Group 119"/>
          <p:cNvGraphicFramePr>
            <a:graphicFrameLocks noGrp="1"/>
          </p:cNvGraphicFramePr>
          <p:nvPr/>
        </p:nvGraphicFramePr>
        <p:xfrm>
          <a:off x="304800" y="1219200"/>
          <a:ext cx="8534401" cy="4441825"/>
        </p:xfrm>
        <a:graphic>
          <a:graphicData uri="http://schemas.openxmlformats.org/drawingml/2006/table">
            <a:tbl>
              <a:tblPr/>
              <a:tblGrid>
                <a:gridCol w="2133600"/>
                <a:gridCol w="1219200"/>
                <a:gridCol w="914400"/>
                <a:gridCol w="990600"/>
                <a:gridCol w="1295400"/>
                <a:gridCol w="914400"/>
                <a:gridCol w="1066801"/>
              </a:tblGrid>
              <a:tr h="1106992">
                <a:tc rowSpan="2"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POSITION AS ON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 Restructured Assets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CDR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208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Non-CDR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1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No. of A/Cs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Amt.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No. of A/Cs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20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Amt.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208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No. of A/Cs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208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Amt.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495"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DECEMBER 2017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9896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4784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6816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5112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495"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MARCH 2018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3671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5524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4565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495"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JUNE 2018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5253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7731</a:t>
                      </a:r>
                      <a:endParaRPr lang="en-US" sz="20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3396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5224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4335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495">
                <a:tc>
                  <a:txBody>
                    <a:bodyPr/>
                    <a:lstStyle/>
                    <a:p>
                      <a:pPr marL="115888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SETEMBER 2018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4860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6552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2711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4834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3841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DECEMBER 2018</a:t>
                      </a:r>
                      <a:endParaRPr lang="en-US" sz="1800" dirty="0"/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15759</a:t>
                      </a:r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6545</a:t>
                      </a:r>
                      <a:endParaRPr lang="en-US" sz="2000" b="1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2230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15736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4315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15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4DD2B-DD77-49F5-8539-2F63ECEB81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2019300" y="533400"/>
            <a:ext cx="5105400" cy="3698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</a:rPr>
              <a:t>Shareholding Pattern – 31st  December 2018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57800" y="990600"/>
          <a:ext cx="3733800" cy="5318126"/>
        </p:xfrm>
        <a:graphic>
          <a:graphicData uri="http://schemas.openxmlformats.org/drawingml/2006/table">
            <a:tbl>
              <a:tblPr/>
              <a:tblGrid>
                <a:gridCol w="2489200"/>
                <a:gridCol w="1244600"/>
              </a:tblGrid>
              <a:tr h="533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0404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Government of India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88.02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Bank &amp; FI 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(Including Life Insurance Corporation of India)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8.87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FII 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Insurance Cos.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(Other than LIC)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Other Body Cos.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Public (Resident Individuals &amp; HUF)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NRIs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7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Others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29" name="Picture 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-36513"/>
            <a:ext cx="18288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73152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4131" name="Chart 7"/>
          <p:cNvGraphicFramePr>
            <a:graphicFrameLocks/>
          </p:cNvGraphicFramePr>
          <p:nvPr/>
        </p:nvGraphicFramePr>
        <p:xfrm>
          <a:off x="101600" y="936625"/>
          <a:ext cx="4764088" cy="547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5" imgW="4761389" imgH="5474682" progId="Excel.Chart.8">
                  <p:embed/>
                </p:oleObj>
              </mc:Choice>
              <mc:Fallback>
                <p:oleObj r:id="rId5" imgW="4761389" imgH="547468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936625"/>
                        <a:ext cx="4764088" cy="547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8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2530475" y="638175"/>
            <a:ext cx="4038600" cy="461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</a:rPr>
              <a:t>CAPITAL ADEQUACY (%)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BFD5C-58A8-4CD4-AB3E-4178A75F4EB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205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371600"/>
          <a:ext cx="8001000" cy="492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227"/>
                <a:gridCol w="2030591"/>
                <a:gridCol w="2030591"/>
                <a:gridCol w="2030591"/>
              </a:tblGrid>
              <a:tr h="701050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17-18</a:t>
                      </a:r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17-18</a:t>
                      </a:r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18-19</a:t>
                      </a:r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</a:tr>
              <a:tr h="36575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BASEL II</a:t>
                      </a:r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</a:tr>
              <a:tr h="39623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CRAR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8.37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9.46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9.76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623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Tier I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4.54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5.50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5.67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669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Tier II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3.83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rebuchet MS" pitchFamily="34" charset="0"/>
                        </a:rPr>
                        <a:t>3.96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4.09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099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BASEL III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17" marB="45717" anchor="ctr"/>
                </a:tc>
              </a:tr>
              <a:tr h="39623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CRAR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7.87</a:t>
                      </a: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9.04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9.34</a:t>
                      </a: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195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CET 1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5.87</a:t>
                      </a: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7.01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7.39</a:t>
                      </a: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71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AT 1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--</a:t>
                      </a: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--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--</a:t>
                      </a: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719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Tier I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5.87</a:t>
                      </a: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7.01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7.39</a:t>
                      </a: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489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rebuchet MS" pitchFamily="34" charset="0"/>
                        </a:rPr>
                        <a:t>Tier II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Trebuchet MS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2.00</a:t>
                      </a: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2.03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1.95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7" marB="45717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8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5B828-7D98-40BE-842E-B242BE3C0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0600" y="685800"/>
            <a:ext cx="7086600" cy="381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2000" b="1" u="sng" dirty="0">
                <a:solidFill>
                  <a:prstClr val="black"/>
                </a:solidFill>
                <a:cs typeface="Times New Roman" pitchFamily="18" charset="0"/>
              </a:rPr>
              <a:t>Overall status implementation of PMJDY as on 31-12-2018 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2052" name="Picture 7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467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7" name="Content Placeholder 7"/>
          <p:cNvGraphicFramePr>
            <a:graphicFrameLocks/>
          </p:cNvGraphicFramePr>
          <p:nvPr/>
        </p:nvGraphicFramePr>
        <p:xfrm>
          <a:off x="349250" y="1143000"/>
          <a:ext cx="8489950" cy="5521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473"/>
                <a:gridCol w="4015277"/>
                <a:gridCol w="3886200"/>
              </a:tblGrid>
              <a:tr h="3954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1600" u="none" strike="noStrike" dirty="0" smtClean="0">
                          <a:effectLst/>
                        </a:rPr>
                        <a:t>Sr. No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000" u="none" strike="noStrike" dirty="0">
                          <a:effectLst/>
                        </a:rPr>
                        <a:t>Items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000" u="none" strike="noStrike" dirty="0">
                          <a:effectLst/>
                        </a:rPr>
                        <a:t>Progress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  <a:tr h="395497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1.</a:t>
                      </a:r>
                      <a:r>
                        <a:rPr lang="en-US" sz="1200" u="none" strike="noStrike" dirty="0">
                          <a:effectLst/>
                        </a:rPr>
                        <a:t>      </a:t>
                      </a:r>
                      <a:r>
                        <a:rPr lang="en-US" sz="2300" u="none" strike="noStrike" dirty="0">
                          <a:effectLst/>
                        </a:rPr>
                        <a:t> 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Total No. of Accounts opened 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Total : 1,26,20,980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  <a:tr h="395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u="none" strike="noStrike" dirty="0">
                          <a:effectLst/>
                          <a:latin typeface="+mn-lt"/>
                        </a:rPr>
                        <a:t>Rural </a:t>
                      </a:r>
                      <a:r>
                        <a:rPr lang="en-US" sz="2300" u="none" strike="noStrike" dirty="0" smtClean="0">
                          <a:effectLst/>
                          <a:latin typeface="+mn-lt"/>
                        </a:rPr>
                        <a:t> : 1,03,23,388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297" marB="0" anchor="ctr"/>
                </a:tc>
              </a:tr>
              <a:tr h="395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u="none" strike="noStrike" dirty="0" smtClean="0">
                          <a:effectLst/>
                          <a:latin typeface="+mn-lt"/>
                        </a:rPr>
                        <a:t>Urban:  22,97,592</a:t>
                      </a:r>
                    </a:p>
                  </a:txBody>
                  <a:tcPr marL="9525" marR="9525" marT="9297" marB="0" anchor="ctr"/>
                </a:tc>
              </a:tr>
              <a:tr h="723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2.</a:t>
                      </a:r>
                      <a:r>
                        <a:rPr lang="en-US" sz="1200" u="none" strike="noStrike" dirty="0">
                          <a:effectLst/>
                        </a:rPr>
                        <a:t>      </a:t>
                      </a:r>
                      <a:r>
                        <a:rPr lang="en-US" sz="2300" u="none" strike="noStrike" dirty="0">
                          <a:effectLst/>
                        </a:rPr>
                        <a:t> 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Out of (1) Aadhaar seeded account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1,00,90,458</a:t>
                      </a:r>
                    </a:p>
                  </a:txBody>
                  <a:tcPr marL="9525" marR="9525" marT="9297" marB="0" anchor="ctr"/>
                </a:tc>
              </a:tr>
              <a:tr h="7233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3.</a:t>
                      </a:r>
                      <a:r>
                        <a:rPr lang="en-US" sz="1200" u="none" strike="noStrike" dirty="0">
                          <a:effectLst/>
                        </a:rPr>
                        <a:t>      </a:t>
                      </a:r>
                      <a:r>
                        <a:rPr lang="en-US" sz="2300" u="none" strike="noStrike" dirty="0">
                          <a:effectLst/>
                        </a:rPr>
                        <a:t> 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Out of (1) No. of RuPay Debit Card issued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1,18,06,6000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  <a:tr h="761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4.</a:t>
                      </a:r>
                      <a:r>
                        <a:rPr lang="en-US" sz="1200" u="none" strike="noStrike" dirty="0">
                          <a:effectLst/>
                        </a:rPr>
                        <a:t>      </a:t>
                      </a:r>
                      <a:r>
                        <a:rPr lang="en-US" sz="2300" u="none" strike="noStrike" dirty="0">
                          <a:effectLst/>
                        </a:rPr>
                        <a:t> 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>
                          <a:effectLst/>
                        </a:rPr>
                        <a:t>O/S Balance in these </a:t>
                      </a:r>
                      <a:r>
                        <a:rPr lang="en-US" sz="2300" u="none" strike="noStrike" dirty="0" smtClean="0">
                          <a:effectLst/>
                        </a:rPr>
                        <a:t>accounts (Rs.)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Rs. 2654.74 </a:t>
                      </a:r>
                      <a:r>
                        <a:rPr lang="en-US" sz="23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crores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  <a:tr h="761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 smtClean="0">
                          <a:effectLst/>
                        </a:rPr>
                        <a:t>5. 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 smtClean="0">
                          <a:effectLst/>
                        </a:rPr>
                        <a:t>SSA</a:t>
                      </a:r>
                      <a:r>
                        <a:rPr lang="en-US" sz="2300" u="none" strike="noStrike" baseline="0" dirty="0" smtClean="0">
                          <a:effectLst/>
                        </a:rPr>
                        <a:t> Allotted to our Bank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l" fontAlgn="ctr"/>
                      <a:r>
                        <a:rPr lang="en-US" sz="2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7923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  <a:tr h="969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 smtClean="0">
                          <a:effectLst/>
                        </a:rPr>
                        <a:t>6.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300" u="none" strike="noStrike" dirty="0" smtClean="0">
                          <a:effectLst/>
                        </a:rPr>
                        <a:t>SSA Coverage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 algn="just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Covered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 through Branch--1536</a:t>
                      </a:r>
                    </a:p>
                    <a:p>
                      <a:pPr algn="just" fontAlgn="ctr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Covered through BC--------6387              </a:t>
                      </a:r>
                    </a:p>
                    <a:p>
                      <a:pPr algn="just" fontAlgn="ctr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Total SSA </a:t>
                      </a:r>
                      <a:r>
                        <a:rPr lang="en-US" sz="2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Covered ----------7923           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29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7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"/>
          <p:cNvSpPr txBox="1">
            <a:spLocks noChangeArrowheads="1"/>
          </p:cNvSpPr>
          <p:nvPr/>
        </p:nvSpPr>
        <p:spPr bwMode="auto">
          <a:xfrm>
            <a:off x="8458200" y="6324600"/>
            <a:ext cx="384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/>
              <a:t>44</a:t>
            </a:r>
          </a:p>
        </p:txBody>
      </p:sp>
      <p:pic>
        <p:nvPicPr>
          <p:cNvPr id="5123" name="Picture 3" descr="thank-yo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2630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620000" y="457200"/>
            <a:ext cx="1447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latin typeface="Trebuchet MS" pitchFamily="34" charset="0"/>
              </a:rPr>
              <a:t>(</a:t>
            </a:r>
            <a:r>
              <a:rPr lang="en-US" sz="1400" b="1" dirty="0">
                <a:latin typeface="+mn-lt"/>
              </a:rPr>
              <a:t>Rs.</a:t>
            </a:r>
            <a:r>
              <a:rPr lang="en-US" sz="1400" b="1" dirty="0">
                <a:latin typeface="Trebuchet MS" pitchFamily="34" charset="0"/>
              </a:rPr>
              <a:t> in crore</a:t>
            </a:r>
            <a:r>
              <a:rPr lang="en-US" sz="1400" dirty="0">
                <a:latin typeface="Trebuchet MS" pitchFamily="34" charset="0"/>
              </a:rPr>
              <a:t>)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100" dirty="0">
                <a:latin typeface="Trebuchet MS" pitchFamily="34" charset="0"/>
              </a:rPr>
              <a:t>	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pPr>
              <a:defRPr/>
            </a:pPr>
            <a:fld id="{29D79456-5A48-48AA-9351-D764117AED3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0" y="787400"/>
          <a:ext cx="8839199" cy="6003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9"/>
                <a:gridCol w="1083640"/>
                <a:gridCol w="1261552"/>
                <a:gridCol w="1261552"/>
                <a:gridCol w="1261552"/>
                <a:gridCol w="1261552"/>
                <a:gridCol w="1261552"/>
              </a:tblGrid>
              <a:tr h="1554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Trebuchet MS" pitchFamily="34" charset="0"/>
                        </a:rPr>
                        <a:t>PARAMETERS</a:t>
                      </a: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latin typeface="Trebuchet MS" pitchFamily="34" charset="0"/>
                        </a:rPr>
                        <a:t>FY</a:t>
                      </a:r>
                      <a:endParaRPr lang="en-US" sz="1400" b="1" dirty="0" smtClean="0"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 17-18</a:t>
                      </a: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rebuchet MS" pitchFamily="34" charset="0"/>
                        </a:rPr>
                        <a:t>Q1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rebuchet MS" pitchFamily="34" charset="0"/>
                        </a:rPr>
                        <a:t>18-19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rebuchet MS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rebuchet MS" pitchFamily="34" charset="0"/>
                        </a:rPr>
                        <a:t>Q2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rebuchet MS" pitchFamily="34" charset="0"/>
                        </a:rPr>
                        <a:t>18-19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5" marR="91435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4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400" b="1" baseline="0" dirty="0" smtClean="0">
                          <a:latin typeface="Trebuchet MS" pitchFamily="34" charset="0"/>
                        </a:rPr>
                        <a:t> 18)</a:t>
                      </a:r>
                    </a:p>
                    <a:p>
                      <a:pPr algn="ctr"/>
                      <a:r>
                        <a:rPr lang="en-US" sz="1400" b="1" baseline="0" dirty="0" smtClean="0">
                          <a:latin typeface="Trebuchet MS" pitchFamily="34" charset="0"/>
                        </a:rPr>
                        <a:t>(%)</a:t>
                      </a:r>
                      <a:endParaRPr lang="en-US" sz="1400" b="1" dirty="0" smtClean="0">
                        <a:latin typeface="Trebuchet MS" pitchFamily="34" charset="0"/>
                      </a:endParaRPr>
                    </a:p>
                  </a:txBody>
                  <a:tcPr marL="91435" marR="91435" marT="45705" marB="45705" anchor="ctr"/>
                </a:tc>
              </a:tr>
              <a:tr h="48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Business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5" marR="9143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4,75,148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4,49,679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4,68,534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4,69,881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4,66,601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(1.80)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</a:tr>
              <a:tr h="533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Deposits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5" marR="9143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2,95,446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2,96,671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2,93,595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2,95,692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2,95,419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(0.01)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</a:tr>
              <a:tr h="685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Of which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Core Deposits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2,93,867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2,83,315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2,92,819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2,94,891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2,94,613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0.25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</a:tr>
              <a:tr h="1359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Of which HighCost Deposits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total deposits)</a:t>
                      </a:r>
                      <a:endParaRPr kumimoji="0" lang="en-US" sz="1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1,579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(0.53)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13,356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(4.50)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(0.26)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(0.27)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(0.27)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(48.95)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</a:tr>
              <a:tr h="579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Loans and Advances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35" marR="91435" marT="45726" marB="4572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1,79,702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latin typeface="Trebuchet MS" pitchFamily="34" charset="0"/>
                        </a:rPr>
                        <a:t>1,53,008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1,74,940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1,74,189</a:t>
                      </a:r>
                      <a:endParaRPr kumimoji="0" lang="en-US" sz="15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1,71,182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(4.98)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5" marR="91435" marT="45723" marB="45723" anchor="ctr"/>
                </a:tc>
              </a:tr>
              <a:tr h="403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Investments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2" marR="91442" marT="45712" marB="45712" anchor="ctr" horzOverflow="overflow"/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1,02,017</a:t>
                      </a: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93,792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1,11,879</a:t>
                      </a:r>
                    </a:p>
                  </a:txBody>
                  <a:tcPr marL="91442" marR="91442" marT="45707" marB="45707" anchor="ctr" horzOverflow="overflow"/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1,07,826</a:t>
                      </a: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1,18,287</a:t>
                      </a:r>
                    </a:p>
                  </a:txBody>
                  <a:tcPr marL="91442" marR="91442"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13.75</a:t>
                      </a:r>
                    </a:p>
                  </a:txBody>
                  <a:tcPr marL="91442" marR="91442" marT="45709" marB="45709" anchor="ctr" horzOverflow="overflow"/>
                </a:tc>
              </a:tr>
              <a:tr h="4036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CD Ratio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L="91442" marR="91442" marT="45712" marB="45712" anchor="ctr" horzOverflow="overflow"/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60.82</a:t>
                      </a: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51.57</a:t>
                      </a: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59.59</a:t>
                      </a:r>
                    </a:p>
                  </a:txBody>
                  <a:tcPr marL="91442" marR="91442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58.91</a:t>
                      </a:r>
                    </a:p>
                  </a:txBody>
                  <a:tcPr marL="91442" marR="91442" marT="45709" marB="45709" anchor="ctr" horzOverflow="overflow"/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59.11</a:t>
                      </a:r>
                    </a:p>
                  </a:txBody>
                  <a:tcPr marL="91442" marR="91442" marT="45709" marB="45709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-8556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(2.89)</a:t>
                      </a:r>
                    </a:p>
                  </a:txBody>
                  <a:tcPr marL="91442" marR="91442" marT="45709" marB="45709" anchor="ctr" horzOverflow="overflow"/>
                </a:tc>
              </a:tr>
            </a:tbl>
          </a:graphicData>
        </a:graphic>
      </p:graphicFrame>
      <p:pic>
        <p:nvPicPr>
          <p:cNvPr id="2126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364148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1071563" y="979488"/>
            <a:ext cx="6934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latin typeface="Trebuchet MS" pitchFamily="34" charset="0"/>
              </a:rPr>
              <a:t>            </a:t>
            </a:r>
            <a:endParaRPr lang="en-US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B5677-278B-4855-8FAA-F1DAA818CE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997700" y="665163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1400" b="1">
                <a:latin typeface="Trebuchet MS" pitchFamily="34" charset="0"/>
              </a:rPr>
              <a:t>(</a:t>
            </a:r>
            <a:r>
              <a:rPr lang="en-US" sz="1400" b="1"/>
              <a:t>Rs.</a:t>
            </a:r>
            <a:r>
              <a:rPr lang="en-US" sz="1400" b="1">
                <a:latin typeface="Trebuchet MS" pitchFamily="34" charset="0"/>
              </a:rPr>
              <a:t> in crore</a:t>
            </a:r>
            <a:r>
              <a:rPr lang="en-US" sz="1400">
                <a:latin typeface="Trebuchet MS" pitchFamily="34" charset="0"/>
              </a:rPr>
              <a:t>)</a:t>
            </a:r>
            <a:endParaRPr lang="en-US" sz="1400">
              <a:latin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987425"/>
          <a:ext cx="8763001" cy="5070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234"/>
                <a:gridCol w="755431"/>
                <a:gridCol w="830974"/>
                <a:gridCol w="1057603"/>
                <a:gridCol w="982060"/>
                <a:gridCol w="982060"/>
                <a:gridCol w="906517"/>
                <a:gridCol w="906517"/>
                <a:gridCol w="1057605"/>
              </a:tblGrid>
              <a:tr h="1584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latin typeface="Trebuchet MS" pitchFamily="34" charset="0"/>
                        </a:rPr>
                        <a:t>PARAMETERS</a:t>
                      </a:r>
                    </a:p>
                  </a:txBody>
                  <a:tcPr marL="91433" marR="91433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latin typeface="Trebuchet MS" pitchFamily="34" charset="0"/>
                        </a:rPr>
                        <a:t>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3" marR="91433" marT="45707" marB="45707" anchor="ctr"/>
                </a:tc>
              </a:tr>
              <a:tr h="590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Income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6,590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20,357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26,659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5,905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  6,197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6329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18431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(4.12)</a:t>
                      </a:r>
                    </a:p>
                  </a:txBody>
                  <a:tcPr marT="45713" marB="45713" anchor="ctr" horzOverflow="overflow"/>
                </a:tc>
              </a:tr>
              <a:tr h="53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Gross Expenses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5,724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18,171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23,926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5,521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5,688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5614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16823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(1.96)</a:t>
                      </a:r>
                    </a:p>
                  </a:txBody>
                  <a:tcPr marT="45713" marB="45713" anchor="ctr" horzOverflow="overflow"/>
                </a:tc>
              </a:tr>
              <a:tr h="6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Operating Profit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866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2,186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2,733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384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509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715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1608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(21.12)</a:t>
                      </a:r>
                    </a:p>
                  </a:txBody>
                  <a:tcPr marT="45713" marB="45713" anchor="ctr" horzOverflow="overflow"/>
                </a:tc>
              </a:tr>
              <a:tr h="4571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Profit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(1664)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(2991)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(5,105)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(1,522)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(924)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(718)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(3164)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(131.75)</a:t>
                      </a:r>
                    </a:p>
                  </a:txBody>
                  <a:tcPr marT="45713" marB="45713" anchor="ctr" horzOverflow="overflow"/>
                </a:tc>
              </a:tr>
              <a:tr h="629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Interest Income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1,978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5,018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6,517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1,678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1,675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1816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5169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(8.92)</a:t>
                      </a:r>
                    </a:p>
                  </a:txBody>
                  <a:tcPr marT="45713" marB="45713" anchor="ctr" horzOverflow="overflow"/>
                </a:tc>
              </a:tr>
              <a:tr h="665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Net Interest Margin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pitchFamily="34" charset="0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3.06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2.50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2.47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2.61</a:t>
                      </a: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2.62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2.74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2.64</a:t>
                      </a:r>
                    </a:p>
                  </a:txBody>
                  <a:tcPr marT="45713" marB="4571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(11.68)</a:t>
                      </a:r>
                    </a:p>
                  </a:txBody>
                  <a:tcPr marT="45713" marB="45713" anchor="ctr" horzOverflow="overflow"/>
                </a:tc>
              </a:tr>
            </a:tbl>
          </a:graphicData>
        </a:graphic>
      </p:graphicFrame>
      <p:pic>
        <p:nvPicPr>
          <p:cNvPr id="3159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30100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BBE5A-0C42-4D1C-B345-D120B765B34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TextBox 7"/>
          <p:cNvSpPr txBox="1">
            <a:spLocks noChangeArrowheads="1"/>
          </p:cNvSpPr>
          <p:nvPr/>
        </p:nvSpPr>
        <p:spPr bwMode="auto">
          <a:xfrm>
            <a:off x="609600" y="649288"/>
            <a:ext cx="6705600" cy="369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prstClr val="black"/>
                </a:solidFill>
                <a:latin typeface="Arial" pitchFamily="34" charset="0"/>
              </a:rPr>
              <a:t>BRANCH SEGMENTATION : AS ON 31</a:t>
            </a:r>
            <a:r>
              <a:rPr lang="en-US" b="1" baseline="30000" dirty="0">
                <a:solidFill>
                  <a:prstClr val="black"/>
                </a:solidFill>
                <a:latin typeface="Arial" pitchFamily="34" charset="0"/>
              </a:rPr>
              <a:t>ST </a:t>
            </a:r>
            <a:r>
              <a:rPr lang="en-US" b="1" dirty="0">
                <a:solidFill>
                  <a:prstClr val="black"/>
                </a:solidFill>
                <a:latin typeface="Arial" pitchFamily="34" charset="0"/>
              </a:rPr>
              <a:t>DECEMBER, 2018</a:t>
            </a:r>
          </a:p>
        </p:txBody>
      </p:sp>
      <p:pic>
        <p:nvPicPr>
          <p:cNvPr id="2052" name="Picture 7" descr="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72200" y="1219200"/>
          <a:ext cx="2738438" cy="51054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29089"/>
                <a:gridCol w="909349"/>
              </a:tblGrid>
              <a:tr h="781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Total Branches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4666</a:t>
                      </a:r>
                    </a:p>
                  </a:txBody>
                  <a:tcPr marL="91420" marR="91420" marT="45706" marB="45706" anchor="ctr" horzOverflow="overflow"/>
                </a:tc>
              </a:tr>
              <a:tr h="671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Rural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1605</a:t>
                      </a:r>
                    </a:p>
                  </a:txBody>
                  <a:tcPr marL="91420" marR="91420" marT="45706" marB="45706" anchor="ctr" horzOverflow="overflow"/>
                </a:tc>
              </a:tr>
              <a:tr h="783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Semi Urban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1346</a:t>
                      </a:r>
                    </a:p>
                  </a:txBody>
                  <a:tcPr marL="91420" marR="91420" marT="45706" marB="45706" anchor="ctr" horzOverflow="overflow"/>
                </a:tc>
              </a:tr>
              <a:tr h="783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Urban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830</a:t>
                      </a:r>
                    </a:p>
                  </a:txBody>
                  <a:tcPr marL="91420" marR="91420" marT="45706" marB="45706" anchor="ctr" horzOverflow="overflow"/>
                </a:tc>
              </a:tr>
              <a:tr h="671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Metropolitan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885</a:t>
                      </a:r>
                    </a:p>
                  </a:txBody>
                  <a:tcPr marL="91420" marR="91420" marT="45706" marB="45706" anchor="ctr" horzOverflow="overflow"/>
                </a:tc>
              </a:tr>
              <a:tr h="70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</a:rPr>
                        <a:t>ATMs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3887</a:t>
                      </a:r>
                    </a:p>
                  </a:txBody>
                  <a:tcPr marL="91420" marR="91420" marT="45706" marB="45706" anchor="ctr" horzOverflow="overflow"/>
                </a:tc>
              </a:tr>
              <a:tr h="70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USBs</a:t>
                      </a:r>
                    </a:p>
                  </a:txBody>
                  <a:tcPr marL="91420" marR="91420" marT="45706" marB="4570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20" marR="91420" marT="45706" marB="45706" anchor="ctr" horzOverflow="overflow"/>
                </a:tc>
              </a:tr>
            </a:tbl>
          </a:graphicData>
        </a:graphic>
      </p:graphicFrame>
      <p:graphicFrame>
        <p:nvGraphicFramePr>
          <p:cNvPr id="2080" name="Chart 9"/>
          <p:cNvGraphicFramePr>
            <a:graphicFrameLocks/>
          </p:cNvGraphicFramePr>
          <p:nvPr/>
        </p:nvGraphicFramePr>
        <p:xfrm>
          <a:off x="406400" y="1244600"/>
          <a:ext cx="5664200" cy="520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r:id="rId5" imgW="5663675" imgH="5206435" progId="Excel.Chart.8">
                  <p:embed/>
                </p:oleObj>
              </mc:Choice>
              <mc:Fallback>
                <p:oleObj r:id="rId5" imgW="5663675" imgH="520643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244600"/>
                        <a:ext cx="5664200" cy="520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304800" y="1447800"/>
          <a:ext cx="5715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357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98660-5F08-4201-A74F-EDE390CB5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905000" y="1295400"/>
            <a:ext cx="5867400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362200" y="2514600"/>
            <a:ext cx="51625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00"/>
              <a:t>BUSINESS</a:t>
            </a:r>
          </a:p>
        </p:txBody>
      </p:sp>
    </p:spTree>
    <p:extLst>
      <p:ext uri="{BB962C8B-B14F-4D97-AF65-F5344CB8AC3E}">
        <p14:creationId xmlns:p14="http://schemas.microsoft.com/office/powerpoint/2010/main" val="9958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1676400" y="609600"/>
            <a:ext cx="4648200" cy="4000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Segment-wise Deposits (</a:t>
            </a:r>
            <a:r>
              <a:rPr lang="en-US" sz="2000" b="1" dirty="0">
                <a:latin typeface="+mn-lt"/>
              </a:rPr>
              <a:t>Rs.</a:t>
            </a:r>
            <a:r>
              <a:rPr lang="en-US" sz="2000" b="1" dirty="0">
                <a:latin typeface="Trebuchet MS" pitchFamily="34" charset="0"/>
              </a:rPr>
              <a:t> in crore</a:t>
            </a:r>
            <a:r>
              <a:rPr lang="en-US" b="1" dirty="0">
                <a:latin typeface="Trebuchet MS" pitchFamily="34" charset="0"/>
              </a:rPr>
              <a:t>)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324600" y="6454775"/>
            <a:ext cx="2133600" cy="365125"/>
          </a:xfrm>
        </p:spPr>
        <p:txBody>
          <a:bodyPr/>
          <a:lstStyle/>
          <a:p>
            <a:pPr>
              <a:defRPr/>
            </a:pPr>
            <a:fld id="{ED9BC660-5D94-4C21-A8D5-D728D08643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143000"/>
          <a:ext cx="8381999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737"/>
                <a:gridCol w="1111834"/>
                <a:gridCol w="1088571"/>
                <a:gridCol w="1306286"/>
                <a:gridCol w="1251857"/>
                <a:gridCol w="1251857"/>
                <a:gridCol w="1251857"/>
              </a:tblGrid>
              <a:tr h="134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Deposits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&amp; 9M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 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latin typeface="Trebuchet MS" pitchFamily="34" charset="0"/>
                        </a:rPr>
                        <a:t>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3" marR="91433" marT="45700" marB="45700" anchor="ctr"/>
                </a:tc>
              </a:tr>
              <a:tr h="35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Current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13,271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14,687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13,615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13,279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14,702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10.78%</a:t>
                      </a:r>
                    </a:p>
                  </a:txBody>
                  <a:tcPr marT="45703" marB="45703" anchor="ctr" horzOverflow="overflow"/>
                </a:tc>
              </a:tr>
              <a:tr h="35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Savings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1,06,918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1,10,509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1,11,814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1,15,361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1,17,174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9.59%</a:t>
                      </a:r>
                    </a:p>
                  </a:txBody>
                  <a:tcPr marT="45703" marB="45703" anchor="ctr" horzOverflow="overflow"/>
                </a:tc>
              </a:tr>
              <a:tr h="616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CASA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1,20,189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1,25,196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1,25,429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1,28,640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1,31,876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9.72%</a:t>
                      </a:r>
                    </a:p>
                  </a:txBody>
                  <a:tcPr marT="45703" marB="45703" anchor="ctr" horzOverflow="overflow"/>
                </a:tc>
              </a:tr>
              <a:tr h="35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Core Term</a:t>
                      </a:r>
                      <a:endParaRPr kumimoji="0" lang="en-IN" sz="13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1,73,678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1,68,793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1,67,390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1,66,251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1,62,737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(6.72)</a:t>
                      </a:r>
                    </a:p>
                  </a:txBody>
                  <a:tcPr marT="45703" marB="45703" anchor="ctr" horzOverflow="overflow"/>
                </a:tc>
              </a:tr>
              <a:tr h="616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Core Deposits</a:t>
                      </a:r>
                      <a:endParaRPr kumimoji="0" lang="en-IN" sz="13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2,93,867</a:t>
                      </a:r>
                      <a:endParaRPr kumimoji="0" lang="en-US" sz="13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2,93,989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2,92,819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2,94,891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2,94,613</a:t>
                      </a:r>
                      <a:endParaRPr kumimoji="0" lang="en-US" sz="13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0.25</a:t>
                      </a:r>
                      <a:endParaRPr kumimoji="0" lang="en-US" sz="1300" b="1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11" marB="45711" anchor="ctr"/>
                </a:tc>
              </a:tr>
              <a:tr h="581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High Cost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1,579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850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776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801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806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(95.90)</a:t>
                      </a:r>
                    </a:p>
                  </a:txBody>
                  <a:tcPr marT="45703" marB="45703" anchor="ctr" horzOverflow="overflow"/>
                </a:tc>
              </a:tr>
              <a:tr h="616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Total Deposits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2,95,446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2,94,839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2,93,595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2,95,692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2,95,419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(0.01)</a:t>
                      </a:r>
                    </a:p>
                  </a:txBody>
                  <a:tcPr marT="45703" marB="45703" anchor="ctr" horzOverflow="overflow"/>
                </a:tc>
              </a:tr>
              <a:tr h="352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CASA %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5A00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40.68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42.46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42.72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43.50</a:t>
                      </a: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44.64</a:t>
                      </a:r>
                    </a:p>
                  </a:txBody>
                  <a:tcPr marT="45703" marB="45703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</a:rPr>
                        <a:t>8.87 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03" marB="45703" anchor="ctr" horzOverflow="overflow"/>
                </a:tc>
              </a:tr>
            </a:tbl>
          </a:graphicData>
        </a:graphic>
      </p:graphicFrame>
      <p:pic>
        <p:nvPicPr>
          <p:cNvPr id="4182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36436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1752600" y="381000"/>
            <a:ext cx="5638800" cy="4000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Trebuchet MS" pitchFamily="34" charset="0"/>
              </a:rPr>
              <a:t>Loans and Advances Segment Wise </a:t>
            </a:r>
            <a:r>
              <a:rPr lang="en-US" sz="1400" b="1" dirty="0">
                <a:latin typeface="Trebuchet MS" pitchFamily="34" charset="0"/>
              </a:rPr>
              <a:t>(</a:t>
            </a:r>
            <a:r>
              <a:rPr lang="en-US" sz="1600" b="1" dirty="0">
                <a:latin typeface="+mn-lt"/>
              </a:rPr>
              <a:t>Rs.</a:t>
            </a:r>
            <a:r>
              <a:rPr lang="en-US" sz="1400" b="1" dirty="0">
                <a:latin typeface="Trebuchet MS" pitchFamily="34" charset="0"/>
                <a:cs typeface="Arial" charset="0"/>
              </a:rPr>
              <a:t> in crore</a:t>
            </a:r>
            <a:r>
              <a:rPr lang="en-US" sz="1100" b="1" dirty="0">
                <a:cs typeface="Arial" charset="0"/>
              </a:rPr>
              <a:t>)</a:t>
            </a:r>
            <a:endParaRPr lang="en-US" sz="11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508750"/>
            <a:ext cx="2133600" cy="365125"/>
          </a:xfrm>
        </p:spPr>
        <p:txBody>
          <a:bodyPr/>
          <a:lstStyle/>
          <a:p>
            <a:pPr>
              <a:defRPr/>
            </a:pPr>
            <a:fld id="{87E49182-4BB2-4C4B-850F-2A9908193F8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838200"/>
          <a:ext cx="8381999" cy="576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351"/>
                <a:gridCol w="966407"/>
                <a:gridCol w="1224873"/>
                <a:gridCol w="1098169"/>
                <a:gridCol w="1219200"/>
                <a:gridCol w="1066800"/>
                <a:gridCol w="1219199"/>
              </a:tblGrid>
              <a:tr h="1234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IN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PARTICULARS</a:t>
                      </a:r>
                      <a:endParaRPr kumimoji="0" lang="en-IN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&amp; 9M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 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</a:tr>
              <a:tr h="495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Total Loans &amp; Advances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1,79,702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1,77,484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1,74,940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1,74,189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171182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(4.98))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28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Corporate Credit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57,407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64,560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54,187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55,320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54061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(6.19)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495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(% to total Loans &amp; Advances)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31.95%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36.38%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30.97%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31.76%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31.58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(1.17)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286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Agriculture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36,682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30,776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37,502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36,827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35304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(3.90)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495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(% to total Loans &amp; Advances)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20.41%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17.34%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21.43%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21.14%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20.62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1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1.02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282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MSME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39,175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34,025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35,045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33,741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33560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(16.73)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5" marB="0" anchor="ctr"/>
                </a:tc>
              </a:tr>
              <a:tr h="495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(% to total Loans &amp; Advances)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21.80%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19.17%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20.03%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latin typeface="Trebuchet MS" pitchFamily="34" charset="0"/>
                        </a:rPr>
                        <a:t>19.37%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19.60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  <a:cs typeface="Arial" pitchFamily="34" charset="0"/>
                        </a:rPr>
                        <a:t>(11.22)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</a:tr>
              <a:tr h="28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Retail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46,438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48,123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48,206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48,301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48,257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3.77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9594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(% to total Loans &amp; Advances)</a:t>
                      </a:r>
                      <a:endParaRPr lang="en-US" sz="13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25.84%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27.11%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27.56%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27.73%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28.19%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8.33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       - Housing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20,444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21,392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21,714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22,107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22441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8.90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28383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        - Education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4,067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3,965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3,998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4,001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</a:tr>
              <a:tr h="352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latin typeface="Trebuchet MS" pitchFamily="34" charset="0"/>
                        </a:rPr>
                        <a:t>        - Others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L="8197" marR="8197" marT="819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21,927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22,766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22,314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 smtClean="0">
                          <a:effectLst/>
                          <a:latin typeface="Trebuchet MS" pitchFamily="34" charset="0"/>
                        </a:rPr>
                        <a:t>22,193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  <p:pic>
        <p:nvPicPr>
          <p:cNvPr id="2166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0"/>
            <a:ext cx="73152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2018-19</a:t>
            </a:r>
          </a:p>
        </p:txBody>
      </p:sp>
    </p:spTree>
    <p:extLst>
      <p:ext uri="{BB962C8B-B14F-4D97-AF65-F5344CB8AC3E}">
        <p14:creationId xmlns:p14="http://schemas.microsoft.com/office/powerpoint/2010/main" val="347428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1752600" y="609600"/>
            <a:ext cx="5334000" cy="4000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Trebuchet MS" pitchFamily="34" charset="0"/>
              </a:rPr>
              <a:t>PRIORITY SECTOR LENDING </a:t>
            </a:r>
            <a:r>
              <a:rPr lang="en-US" sz="1600" b="1" dirty="0">
                <a:latin typeface="Trebuchet MS" pitchFamily="34" charset="0"/>
              </a:rPr>
              <a:t>(Rs.</a:t>
            </a:r>
            <a:r>
              <a:rPr lang="en-US" sz="1600" b="1" dirty="0">
                <a:latin typeface="Trebuchet MS" pitchFamily="34" charset="0"/>
                <a:cs typeface="Arial" charset="0"/>
              </a:rPr>
              <a:t> in crore)</a:t>
            </a:r>
            <a:endParaRPr lang="en-US" sz="1600" b="1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/>
          <a:p>
            <a:pPr>
              <a:defRPr/>
            </a:pPr>
            <a:fld id="{28C54165-2342-496A-A0BB-5407DB8448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74818"/>
              </p:ext>
            </p:extLst>
          </p:nvPr>
        </p:nvGraphicFramePr>
        <p:xfrm>
          <a:off x="381000" y="1219200"/>
          <a:ext cx="8382000" cy="473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066800"/>
                <a:gridCol w="1143000"/>
                <a:gridCol w="1054497"/>
                <a:gridCol w="1307703"/>
                <a:gridCol w="1143000"/>
                <a:gridCol w="1371600"/>
              </a:tblGrid>
              <a:tr h="14478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Type of Advances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&amp; 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17-18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Q1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Q2 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Q3 &amp; 9M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18-19</a:t>
                      </a:r>
                    </a:p>
                  </a:txBody>
                  <a:tcPr marL="91433" marR="9143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Y-o-Y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Growth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(Q3 FY 19 – o – Q3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Trebuchet MS" pitchFamily="34" charset="0"/>
                        </a:rPr>
                        <a:t>FY</a:t>
                      </a:r>
                      <a:r>
                        <a:rPr lang="en-US" sz="1300" b="1" baseline="0" dirty="0" smtClean="0">
                          <a:latin typeface="Trebuchet MS" pitchFamily="34" charset="0"/>
                        </a:rPr>
                        <a:t> 18) (%)</a:t>
                      </a:r>
                      <a:endParaRPr lang="en-US" sz="1300" b="1" dirty="0" smtClean="0">
                        <a:latin typeface="Trebuchet MS" pitchFamily="34" charset="0"/>
                      </a:endParaRPr>
                    </a:p>
                  </a:txBody>
                  <a:tcPr marL="91433" marR="91433" marT="45704" marB="45704" anchor="ctr"/>
                </a:tc>
              </a:tr>
              <a:tr h="1115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Priority Sector Advances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ANBC)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80,851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(40.78</a:t>
                      </a: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73,284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(44.00)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87,412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(39.49)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28,297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(42.15)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81,149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(42.16)</a:t>
                      </a:r>
                    </a:p>
                  </a:txBody>
                  <a:tcPr marL="91448" marR="91448" marT="45710" marB="45710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0.37%</a:t>
                      </a:r>
                    </a:p>
                  </a:txBody>
                  <a:tcPr marL="91448" marR="91448" marT="45710" marB="45710" anchor="ctr" horzOverflow="overflow"/>
                </a:tc>
              </a:tr>
              <a:tr h="10207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Agriculture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ANBC)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36,682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(18.50)</a:t>
                      </a: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30,776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(18.48)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37,502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(18.70)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36,827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(19.80)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35,304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(18.34)</a:t>
                      </a:r>
                    </a:p>
                  </a:txBody>
                  <a:tcPr marL="91448" marR="91448" marT="45710" marB="45710" anchor="ctr" horzOverflow="overflow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Gulim" pitchFamily="34" charset="-127"/>
                          <a:cs typeface="Arial" charset="0"/>
                        </a:rPr>
                        <a:t>(3.76)</a:t>
                      </a:r>
                    </a:p>
                  </a:txBody>
                  <a:tcPr marL="91448" marR="91448" marT="45710" marB="45710" anchor="ctr" horzOverflow="overflow"/>
                </a:tc>
              </a:tr>
              <a:tr h="11544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 MSME (PS)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rebuchet MS" pitchFamily="34" charset="0"/>
                        </a:rPr>
                        <a:t>(% to ANBC)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Gulim" pitchFamily="34" charset="-127"/>
                        <a:cs typeface="Arial" charset="0"/>
                      </a:endParaRPr>
                    </a:p>
                  </a:txBody>
                  <a:tcPr marL="91448" marR="91448" marT="45710" marB="4571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37,092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(18.71)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48" marR="91448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33,223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(19.95)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48" marR="91448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35,045</a:t>
                      </a:r>
                    </a:p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  <a:latin typeface="Trebuchet MS" pitchFamily="34" charset="0"/>
                        </a:rPr>
                        <a:t>(14.95)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rebuchet MS" pitchFamily="34" charset="0"/>
                      </a:endParaRPr>
                    </a:p>
                  </a:txBody>
                  <a:tcPr marL="91448" marR="91448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33,741</a:t>
                      </a:r>
                    </a:p>
                    <a:p>
                      <a:pPr algn="ctr"/>
                      <a:r>
                        <a:rPr lang="en-US" sz="1300" b="1" smtClean="0">
                          <a:latin typeface="Trebuchet MS" pitchFamily="34" charset="0"/>
                        </a:rPr>
                        <a:t>(17.28)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48" marR="91448"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33,060</a:t>
                      </a:r>
                    </a:p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(17.18)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48" marR="91448" marT="45715" marB="4571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latin typeface="Trebuchet MS" pitchFamily="34" charset="0"/>
                        </a:rPr>
                        <a:t>(10.87)</a:t>
                      </a:r>
                      <a:endParaRPr lang="en-US" sz="1300" b="1" dirty="0">
                        <a:latin typeface="Trebuchet MS" pitchFamily="34" charset="0"/>
                      </a:endParaRPr>
                    </a:p>
                  </a:txBody>
                  <a:tcPr marL="91448" marR="91448" marT="45715" marB="45715" anchor="ctr"/>
                </a:tc>
              </a:tr>
            </a:tbl>
          </a:graphicData>
        </a:graphic>
      </p:graphicFrame>
      <p:pic>
        <p:nvPicPr>
          <p:cNvPr id="3118" name="Picture 7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73152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rebuchet MS" pitchFamily="34" charset="0"/>
              </a:rPr>
              <a:t>PERFORMANCE HIGHLIGHTS - Q3 &amp; 9M </a:t>
            </a:r>
            <a:r>
              <a:rPr lang="en-US" sz="2000" b="1" dirty="0" smtClean="0">
                <a:latin typeface="Trebuchet MS" pitchFamily="34" charset="0"/>
              </a:rPr>
              <a:t>2018-19</a:t>
            </a:r>
            <a:endParaRPr lang="en-US" sz="20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3054</Words>
  <Application>Microsoft Office PowerPoint</Application>
  <PresentationFormat>On-screen Show (4:3)</PresentationFormat>
  <Paragraphs>1484</Paragraphs>
  <Slides>29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ASHOK BANGERA</dc:creator>
  <cp:lastModifiedBy>ASHOK BANGERA</cp:lastModifiedBy>
  <cp:revision>8</cp:revision>
  <dcterms:created xsi:type="dcterms:W3CDTF">2019-02-20T05:51:21Z</dcterms:created>
  <dcterms:modified xsi:type="dcterms:W3CDTF">2019-02-22T12:48:32Z</dcterms:modified>
</cp:coreProperties>
</file>